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330" r:id="rId2"/>
    <p:sldId id="332" r:id="rId3"/>
    <p:sldId id="331" r:id="rId4"/>
    <p:sldId id="329" r:id="rId5"/>
    <p:sldId id="261" r:id="rId6"/>
    <p:sldId id="257" r:id="rId7"/>
    <p:sldId id="314" r:id="rId8"/>
    <p:sldId id="258" r:id="rId9"/>
    <p:sldId id="259" r:id="rId10"/>
    <p:sldId id="260" r:id="rId11"/>
    <p:sldId id="266" r:id="rId12"/>
    <p:sldId id="262" r:id="rId13"/>
    <p:sldId id="335" r:id="rId14"/>
    <p:sldId id="265" r:id="rId15"/>
    <p:sldId id="267" r:id="rId16"/>
    <p:sldId id="268" r:id="rId17"/>
    <p:sldId id="270" r:id="rId18"/>
    <p:sldId id="336" r:id="rId19"/>
    <p:sldId id="317" r:id="rId20"/>
    <p:sldId id="318" r:id="rId21"/>
    <p:sldId id="337" r:id="rId22"/>
    <p:sldId id="319" r:id="rId23"/>
    <p:sldId id="339" r:id="rId24"/>
    <p:sldId id="272" r:id="rId25"/>
    <p:sldId id="263" r:id="rId26"/>
    <p:sldId id="315" r:id="rId27"/>
    <p:sldId id="271" r:id="rId28"/>
    <p:sldId id="284" r:id="rId29"/>
    <p:sldId id="276" r:id="rId30"/>
    <p:sldId id="316" r:id="rId31"/>
    <p:sldId id="323" r:id="rId32"/>
    <p:sldId id="324" r:id="rId33"/>
    <p:sldId id="275" r:id="rId34"/>
    <p:sldId id="282" r:id="rId35"/>
    <p:sldId id="340" r:id="rId36"/>
    <p:sldId id="274" r:id="rId37"/>
    <p:sldId id="269" r:id="rId38"/>
    <p:sldId id="281" r:id="rId39"/>
    <p:sldId id="326" r:id="rId40"/>
    <p:sldId id="278" r:id="rId41"/>
    <p:sldId id="334" r:id="rId42"/>
    <p:sldId id="280" r:id="rId43"/>
    <p:sldId id="283" r:id="rId44"/>
    <p:sldId id="279" r:id="rId45"/>
    <p:sldId id="341" r:id="rId46"/>
    <p:sldId id="277" r:id="rId47"/>
    <p:sldId id="264" r:id="rId48"/>
    <p:sldId id="285" r:id="rId49"/>
    <p:sldId id="286" r:id="rId50"/>
    <p:sldId id="325" r:id="rId51"/>
    <p:sldId id="287" r:id="rId52"/>
    <p:sldId id="288" r:id="rId53"/>
    <p:sldId id="342" r:id="rId54"/>
    <p:sldId id="289" r:id="rId55"/>
    <p:sldId id="320" r:id="rId56"/>
    <p:sldId id="290" r:id="rId57"/>
    <p:sldId id="291" r:id="rId58"/>
    <p:sldId id="292" r:id="rId59"/>
    <p:sldId id="343" r:id="rId60"/>
    <p:sldId id="296" r:id="rId61"/>
    <p:sldId id="293" r:id="rId62"/>
    <p:sldId id="321" r:id="rId63"/>
    <p:sldId id="295" r:id="rId64"/>
    <p:sldId id="294" r:id="rId65"/>
    <p:sldId id="306" r:id="rId66"/>
    <p:sldId id="327" r:id="rId67"/>
    <p:sldId id="300" r:id="rId68"/>
    <p:sldId id="299" r:id="rId69"/>
    <p:sldId id="344" r:id="rId70"/>
    <p:sldId id="328" r:id="rId71"/>
    <p:sldId id="308" r:id="rId72"/>
    <p:sldId id="301" r:id="rId73"/>
    <p:sldId id="309" r:id="rId74"/>
    <p:sldId id="302" r:id="rId75"/>
    <p:sldId id="305" r:id="rId76"/>
    <p:sldId id="310" r:id="rId77"/>
    <p:sldId id="303" r:id="rId78"/>
    <p:sldId id="345" r:id="rId79"/>
    <p:sldId id="304" r:id="rId80"/>
    <p:sldId id="307" r:id="rId81"/>
    <p:sldId id="311" r:id="rId82"/>
    <p:sldId id="312" r:id="rId83"/>
    <p:sldId id="313" r:id="rId84"/>
    <p:sldId id="322" r:id="rId85"/>
  </p:sldIdLst>
  <p:sldSz cx="9144000" cy="6858000" type="screen4x3"/>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7F47972-CB1C-6340-9BAC-08E7CD4535EA}">
          <p14:sldIdLst>
            <p14:sldId id="330"/>
            <p14:sldId id="332"/>
            <p14:sldId id="331"/>
            <p14:sldId id="329"/>
            <p14:sldId id="261"/>
            <p14:sldId id="257"/>
            <p14:sldId id="314"/>
            <p14:sldId id="258"/>
            <p14:sldId id="259"/>
            <p14:sldId id="260"/>
            <p14:sldId id="266"/>
            <p14:sldId id="262"/>
            <p14:sldId id="335"/>
            <p14:sldId id="265"/>
            <p14:sldId id="267"/>
            <p14:sldId id="268"/>
            <p14:sldId id="270"/>
            <p14:sldId id="336"/>
            <p14:sldId id="317"/>
            <p14:sldId id="318"/>
            <p14:sldId id="337"/>
            <p14:sldId id="319"/>
            <p14:sldId id="339"/>
            <p14:sldId id="272"/>
            <p14:sldId id="263"/>
            <p14:sldId id="315"/>
            <p14:sldId id="271"/>
            <p14:sldId id="284"/>
            <p14:sldId id="276"/>
            <p14:sldId id="316"/>
            <p14:sldId id="323"/>
            <p14:sldId id="324"/>
            <p14:sldId id="275"/>
            <p14:sldId id="282"/>
            <p14:sldId id="340"/>
            <p14:sldId id="274"/>
            <p14:sldId id="269"/>
            <p14:sldId id="281"/>
            <p14:sldId id="326"/>
            <p14:sldId id="278"/>
            <p14:sldId id="334"/>
            <p14:sldId id="280"/>
            <p14:sldId id="283"/>
            <p14:sldId id="279"/>
            <p14:sldId id="341"/>
            <p14:sldId id="277"/>
            <p14:sldId id="264"/>
            <p14:sldId id="285"/>
            <p14:sldId id="286"/>
            <p14:sldId id="325"/>
            <p14:sldId id="287"/>
            <p14:sldId id="288"/>
            <p14:sldId id="342"/>
            <p14:sldId id="289"/>
            <p14:sldId id="320"/>
            <p14:sldId id="290"/>
            <p14:sldId id="291"/>
            <p14:sldId id="292"/>
            <p14:sldId id="343"/>
            <p14:sldId id="296"/>
            <p14:sldId id="293"/>
            <p14:sldId id="321"/>
          </p14:sldIdLst>
        </p14:section>
        <p14:section name="Endocrine Control of Growth" id="{37D8B0FD-7D0B-4546-BBA7-DFA3804F4431}">
          <p14:sldIdLst>
            <p14:sldId id="295"/>
            <p14:sldId id="294"/>
            <p14:sldId id="306"/>
            <p14:sldId id="327"/>
            <p14:sldId id="300"/>
            <p14:sldId id="299"/>
            <p14:sldId id="344"/>
            <p14:sldId id="328"/>
            <p14:sldId id="308"/>
            <p14:sldId id="301"/>
            <p14:sldId id="309"/>
            <p14:sldId id="302"/>
            <p14:sldId id="305"/>
            <p14:sldId id="310"/>
            <p14:sldId id="303"/>
            <p14:sldId id="345"/>
            <p14:sldId id="304"/>
            <p14:sldId id="307"/>
            <p14:sldId id="311"/>
            <p14:sldId id="312"/>
            <p14:sldId id="313"/>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3088" y="-9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28"/>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interSettings" Target="printerSettings/printerSettings1.bin"/><Relationship Id="rId88" Type="http://schemas.openxmlformats.org/officeDocument/2006/relationships/tags" Target="tags/tag1.xml"/><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332379-D926-E241-B4BE-482DBD0EAB43}" type="datetimeFigureOut">
              <a:rPr lang="en-US" smtClean="0"/>
              <a:t>3/25/15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ACDED-B45A-E249-B67B-638F9856466D}" type="slidenum">
              <a:rPr lang="en-US" smtClean="0"/>
              <a:t>‹#›</a:t>
            </a:fld>
            <a:endParaRPr lang="en-US"/>
          </a:p>
        </p:txBody>
      </p:sp>
    </p:spTree>
    <p:extLst>
      <p:ext uri="{BB962C8B-B14F-4D97-AF65-F5344CB8AC3E}">
        <p14:creationId xmlns:p14="http://schemas.microsoft.com/office/powerpoint/2010/main" val="2715927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Adrenal</a:t>
            </a:r>
            <a:r>
              <a:rPr lang="en-US" baseline="0" dirty="0" smtClean="0"/>
              <a:t> medulla has high levels of PNMT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49</a:t>
            </a:fld>
            <a:endParaRPr lang="en-US"/>
          </a:p>
        </p:txBody>
      </p:sp>
    </p:spTree>
    <p:extLst>
      <p:ext uri="{BB962C8B-B14F-4D97-AF65-F5344CB8AC3E}">
        <p14:creationId xmlns:p14="http://schemas.microsoft.com/office/powerpoint/2010/main" val="47351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a:t>
            </a:r>
            <a:r>
              <a:rPr lang="en-US" dirty="0" smtClean="0"/>
              <a:t>/</a:t>
            </a:r>
            <a:r>
              <a:rPr lang="en-US" dirty="0" err="1" smtClean="0"/>
              <a:t>Gq</a:t>
            </a:r>
            <a:r>
              <a:rPr lang="en-US" baseline="0" dirty="0" smtClean="0"/>
              <a:t> vasoconstriction</a:t>
            </a:r>
          </a:p>
          <a:p>
            <a:r>
              <a:rPr lang="en-US" baseline="0" dirty="0" err="1" smtClean="0"/>
              <a:t>Gs</a:t>
            </a:r>
            <a:r>
              <a:rPr lang="en-US" baseline="0" dirty="0" smtClean="0"/>
              <a:t> vasodilation and heart muscle </a:t>
            </a:r>
            <a:r>
              <a:rPr lang="en-US" baseline="0" dirty="0" err="1" smtClean="0"/>
              <a:t>contraciton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52</a:t>
            </a:fld>
            <a:endParaRPr lang="en-US"/>
          </a:p>
        </p:txBody>
      </p:sp>
    </p:spTree>
    <p:extLst>
      <p:ext uri="{BB962C8B-B14F-4D97-AF65-F5344CB8AC3E}">
        <p14:creationId xmlns:p14="http://schemas.microsoft.com/office/powerpoint/2010/main" val="199335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Less GH synthesis</a:t>
            </a:r>
          </a:p>
          <a:p>
            <a:r>
              <a:rPr lang="en-US" baseline="0" dirty="0" smtClean="0"/>
              <a:t>Less GHRH responsiveness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Less</a:t>
            </a:r>
            <a:r>
              <a:rPr lang="en-US" baseline="0" dirty="0" smtClean="0"/>
              <a:t> GHRH synthesis</a:t>
            </a:r>
            <a:endParaRPr lang="en-US" baseline="0" dirty="0" smtClean="0"/>
          </a:p>
          <a:p>
            <a:r>
              <a:rPr lang="en-US" baseline="0" dirty="0" smtClean="0"/>
              <a:t>More SST synthesis</a:t>
            </a:r>
          </a:p>
          <a:p>
            <a:r>
              <a:rPr lang="en-US" baseline="0" dirty="0" smtClean="0"/>
              <a:t>More SST responsiveness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69</a:t>
            </a:fld>
            <a:endParaRPr lang="en-US"/>
          </a:p>
        </p:txBody>
      </p:sp>
    </p:spTree>
    <p:extLst>
      <p:ext uri="{BB962C8B-B14F-4D97-AF65-F5344CB8AC3E}">
        <p14:creationId xmlns:p14="http://schemas.microsoft.com/office/powerpoint/2010/main" val="2069522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advantages of GH peaking at night</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71</a:t>
            </a:fld>
            <a:endParaRPr lang="en-US"/>
          </a:p>
        </p:txBody>
      </p:sp>
    </p:spTree>
    <p:extLst>
      <p:ext uri="{BB962C8B-B14F-4D97-AF65-F5344CB8AC3E}">
        <p14:creationId xmlns:p14="http://schemas.microsoft.com/office/powerpoint/2010/main" val="280958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 </a:t>
            </a:r>
            <a:r>
              <a:rPr lang="en-US" dirty="0" err="1" smtClean="0"/>
              <a:t>efffector</a:t>
            </a:r>
            <a:r>
              <a:rPr lang="en-US" dirty="0" smtClean="0"/>
              <a:t>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77</a:t>
            </a:fld>
            <a:endParaRPr lang="en-US"/>
          </a:p>
        </p:txBody>
      </p:sp>
    </p:spTree>
    <p:extLst>
      <p:ext uri="{BB962C8B-B14F-4D97-AF65-F5344CB8AC3E}">
        <p14:creationId xmlns:p14="http://schemas.microsoft.com/office/powerpoint/2010/main" val="87565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Dual-effector hypothesis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78</a:t>
            </a:fld>
            <a:endParaRPr lang="en-US"/>
          </a:p>
        </p:txBody>
      </p:sp>
    </p:spTree>
    <p:extLst>
      <p:ext uri="{BB962C8B-B14F-4D97-AF65-F5344CB8AC3E}">
        <p14:creationId xmlns:p14="http://schemas.microsoft.com/office/powerpoint/2010/main" val="31435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of cases are In the context of </a:t>
            </a:r>
            <a:r>
              <a:rPr lang="en-US" dirty="0" err="1" smtClean="0"/>
              <a:t>achondroplasia</a:t>
            </a:r>
            <a:r>
              <a:rPr lang="en-US" dirty="0" smtClean="0"/>
              <a:t>, this mutation causes FGFR3 to become constitutively active, inhibiting bone growth</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83</a:t>
            </a:fld>
            <a:endParaRPr lang="en-US"/>
          </a:p>
        </p:txBody>
      </p:sp>
    </p:spTree>
    <p:extLst>
      <p:ext uri="{BB962C8B-B14F-4D97-AF65-F5344CB8AC3E}">
        <p14:creationId xmlns:p14="http://schemas.microsoft.com/office/powerpoint/2010/main" val="338459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the negative feedback occurs via</a:t>
            </a:r>
            <a:r>
              <a:rPr lang="en-US" baseline="0" dirty="0" smtClean="0"/>
              <a:t> sensing at the JG cell.</a:t>
            </a:r>
          </a:p>
          <a:p>
            <a:endParaRPr lang="en-US" baseline="0" dirty="0" smtClean="0"/>
          </a:p>
          <a:p>
            <a:r>
              <a:rPr lang="en-US" baseline="0" dirty="0" smtClean="0"/>
              <a:t>Less stretch, less </a:t>
            </a:r>
          </a:p>
          <a:p>
            <a:endParaRPr lang="en-US" baseline="0" dirty="0" smtClean="0"/>
          </a:p>
          <a:p>
            <a:r>
              <a:rPr lang="en-US" baseline="0" dirty="0" smtClean="0"/>
              <a:t>This is separate to just the effects of vasopressin</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17</a:t>
            </a:fld>
            <a:endParaRPr lang="en-US"/>
          </a:p>
        </p:txBody>
      </p:sp>
    </p:spTree>
    <p:extLst>
      <p:ext uri="{BB962C8B-B14F-4D97-AF65-F5344CB8AC3E}">
        <p14:creationId xmlns:p14="http://schemas.microsoft.com/office/powerpoint/2010/main" val="61762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Related to this, prolonged fasts</a:t>
            </a:r>
            <a:r>
              <a:rPr lang="en-US" baseline="0" dirty="0" smtClean="0"/>
              <a:t> also elevate cortisol levels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29</a:t>
            </a:fld>
            <a:endParaRPr lang="en-US"/>
          </a:p>
        </p:txBody>
      </p:sp>
    </p:spTree>
    <p:extLst>
      <p:ext uri="{BB962C8B-B14F-4D97-AF65-F5344CB8AC3E}">
        <p14:creationId xmlns:p14="http://schemas.microsoft.com/office/powerpoint/2010/main" val="88042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Dosent</a:t>
            </a:r>
            <a:r>
              <a:rPr lang="en-US" dirty="0" smtClean="0"/>
              <a:t> store glycogen, limited </a:t>
            </a:r>
            <a:r>
              <a:rPr lang="en-US" dirty="0" err="1" smtClean="0"/>
              <a:t>gluconeogenic</a:t>
            </a:r>
            <a:r>
              <a:rPr lang="en-US" dirty="0" smtClean="0"/>
              <a:t> capacity</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31</a:t>
            </a:fld>
            <a:endParaRPr lang="en-US"/>
          </a:p>
        </p:txBody>
      </p:sp>
    </p:spTree>
    <p:extLst>
      <p:ext uri="{BB962C8B-B14F-4D97-AF65-F5344CB8AC3E}">
        <p14:creationId xmlns:p14="http://schemas.microsoft.com/office/powerpoint/2010/main" val="342124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Induces</a:t>
            </a:r>
            <a:r>
              <a:rPr lang="en-US" baseline="0" dirty="0" smtClean="0"/>
              <a:t> gluconeogenesis</a:t>
            </a:r>
          </a:p>
          <a:p>
            <a:pPr marL="228600" indent="-228600">
              <a:buAutoNum type="arabicParenR"/>
            </a:pPr>
            <a:r>
              <a:rPr lang="en-US" baseline="0" dirty="0" smtClean="0"/>
              <a:t>Induces protein/triglyceride breakdown</a:t>
            </a:r>
          </a:p>
          <a:p>
            <a:pPr marL="228600" indent="-228600">
              <a:buAutoNum type="arabicParenR"/>
            </a:pPr>
            <a:r>
              <a:rPr lang="en-US" baseline="0" dirty="0" smtClean="0"/>
              <a:t>Promotes insulin resistance</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33</a:t>
            </a:fld>
            <a:endParaRPr lang="en-US"/>
          </a:p>
        </p:txBody>
      </p:sp>
    </p:spTree>
    <p:extLst>
      <p:ext uri="{BB962C8B-B14F-4D97-AF65-F5344CB8AC3E}">
        <p14:creationId xmlns:p14="http://schemas.microsoft.com/office/powerpoint/2010/main" val="2688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are 21-hydroxylase</a:t>
            </a:r>
          </a:p>
          <a:p>
            <a:r>
              <a:rPr lang="en-US" dirty="0" smtClean="0"/>
              <a:t>Effects</a:t>
            </a:r>
            <a:r>
              <a:rPr lang="en-US" baseline="0" dirty="0" smtClean="0"/>
              <a:t> of CAH on sex steroids</a:t>
            </a:r>
            <a:endParaRPr lang="en-US" dirty="0" smtClean="0"/>
          </a:p>
          <a:p>
            <a:r>
              <a:rPr lang="en-US" dirty="0" smtClean="0"/>
              <a:t>Smaller number are </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39</a:t>
            </a:fld>
            <a:endParaRPr lang="en-US"/>
          </a:p>
        </p:txBody>
      </p:sp>
    </p:spTree>
    <p:extLst>
      <p:ext uri="{BB962C8B-B14F-4D97-AF65-F5344CB8AC3E}">
        <p14:creationId xmlns:p14="http://schemas.microsoft.com/office/powerpoint/2010/main" val="382390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Hyperpigmentation is due to constant</a:t>
            </a:r>
            <a:r>
              <a:rPr lang="en-US" baseline="0" dirty="0" smtClean="0"/>
              <a:t> release of ACTH/MSH which are both part of POMC.  This is because of reduced negative feedback of Cortisol onto the ACTH releasing cells/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42</a:t>
            </a:fld>
            <a:endParaRPr lang="en-US"/>
          </a:p>
        </p:txBody>
      </p:sp>
    </p:spTree>
    <p:extLst>
      <p:ext uri="{BB962C8B-B14F-4D97-AF65-F5344CB8AC3E}">
        <p14:creationId xmlns:p14="http://schemas.microsoft.com/office/powerpoint/2010/main" val="194341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tumors can cause</a:t>
            </a:r>
            <a:r>
              <a:rPr lang="en-US" baseline="0" dirty="0" smtClean="0"/>
              <a:t> release of extra hormones and why</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44</a:t>
            </a:fld>
            <a:endParaRPr lang="en-US"/>
          </a:p>
        </p:txBody>
      </p:sp>
    </p:spTree>
    <p:extLst>
      <p:ext uri="{BB962C8B-B14F-4D97-AF65-F5344CB8AC3E}">
        <p14:creationId xmlns:p14="http://schemas.microsoft.com/office/powerpoint/2010/main" val="69112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Fedex</a:t>
            </a:r>
            <a:r>
              <a:rPr lang="en-US" dirty="0" smtClean="0"/>
              <a:t> workers</a:t>
            </a:r>
            <a:endParaRPr lang="en-US" dirty="0"/>
          </a:p>
        </p:txBody>
      </p:sp>
      <p:sp>
        <p:nvSpPr>
          <p:cNvPr id="4" name="Slide Number Placeholder 3"/>
          <p:cNvSpPr>
            <a:spLocks noGrp="1"/>
          </p:cNvSpPr>
          <p:nvPr>
            <p:ph type="sldNum" sz="quarter" idx="10"/>
          </p:nvPr>
        </p:nvSpPr>
        <p:spPr/>
        <p:txBody>
          <a:bodyPr/>
          <a:lstStyle/>
          <a:p>
            <a:fld id="{569ACDED-B45A-E249-B67B-638F9856466D}" type="slidenum">
              <a:rPr lang="en-US" smtClean="0"/>
              <a:t>46</a:t>
            </a:fld>
            <a:endParaRPr lang="en-US"/>
          </a:p>
        </p:txBody>
      </p:sp>
    </p:spTree>
    <p:extLst>
      <p:ext uri="{BB962C8B-B14F-4D97-AF65-F5344CB8AC3E}">
        <p14:creationId xmlns:p14="http://schemas.microsoft.com/office/powerpoint/2010/main" val="210961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04689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4787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88993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2065D1-A481-6A4B-B2A3-5DBBAEFD44E3}" type="datetimeFigureOut">
              <a:rPr lang="en-US" smtClean="0"/>
              <a:t>3/25/15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4096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2065D1-A481-6A4B-B2A3-5DBBAEFD44E3}" type="datetimeFigureOut">
              <a:rPr lang="en-US" smtClean="0"/>
              <a:t>3/25/15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7737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2065D1-A481-6A4B-B2A3-5DBBAEFD44E3}" type="datetimeFigureOut">
              <a:rPr lang="en-US" smtClean="0"/>
              <a:t>3/25/15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600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2065D1-A481-6A4B-B2A3-5DBBAEFD44E3}" type="datetimeFigureOut">
              <a:rPr lang="en-US" smtClean="0"/>
              <a:t>3/25/15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35853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2065D1-A481-6A4B-B2A3-5DBBAEFD44E3}" type="datetimeFigureOut">
              <a:rPr lang="en-US" smtClean="0"/>
              <a:t>3/25/15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34011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2065D1-A481-6A4B-B2A3-5DBBAEFD44E3}" type="datetimeFigureOut">
              <a:rPr lang="en-US" smtClean="0"/>
              <a:t>3/25/15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558120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129908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2065D1-A481-6A4B-B2A3-5DBBAEFD44E3}" type="datetimeFigureOut">
              <a:rPr lang="en-US" smtClean="0"/>
              <a:t>3/25/15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416FF3-E488-274E-BBA8-006F37760CCA}" type="slidenum">
              <a:rPr lang="en-US" smtClean="0"/>
              <a:t>‹#›</a:t>
            </a:fld>
            <a:endParaRPr lang="en-US"/>
          </a:p>
        </p:txBody>
      </p:sp>
    </p:spTree>
    <p:extLst>
      <p:ext uri="{BB962C8B-B14F-4D97-AF65-F5344CB8AC3E}">
        <p14:creationId xmlns:p14="http://schemas.microsoft.com/office/powerpoint/2010/main" val="16240233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065D1-A481-6A4B-B2A3-5DBBAEFD44E3}" type="datetimeFigureOut">
              <a:rPr lang="en-US" smtClean="0"/>
              <a:t>3/25/15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16FF3-E488-274E-BBA8-006F37760CCA}" type="slidenum">
              <a:rPr lang="en-US" smtClean="0"/>
              <a:t>‹#›</a:t>
            </a:fld>
            <a:endParaRPr lang="en-US"/>
          </a:p>
        </p:txBody>
      </p:sp>
    </p:spTree>
    <p:extLst>
      <p:ext uri="{BB962C8B-B14F-4D97-AF65-F5344CB8AC3E}">
        <p14:creationId xmlns:p14="http://schemas.microsoft.com/office/powerpoint/2010/main" val="2063283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image" Target="../media/image11.png"/><Relationship Id="rId1" Type="http://schemas.openxmlformats.org/officeDocument/2006/relationships/tags" Target="../tags/tag5.xml"/><Relationship Id="rId2" Type="http://schemas.openxmlformats.org/officeDocument/2006/relationships/tags" Target="../tags/tag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slideLayout" Target="../slideLayouts/slideLayout2.xml"/><Relationship Id="rId5" Type="http://schemas.openxmlformats.org/officeDocument/2006/relationships/image" Target="../media/image13.png"/><Relationship Id="rId1" Type="http://schemas.openxmlformats.org/officeDocument/2006/relationships/tags" Target="../tags/tag11.xml"/><Relationship Id="rId2"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15.png"/><Relationship Id="rId1" Type="http://schemas.openxmlformats.org/officeDocument/2006/relationships/tags" Target="../tags/tag14.xml"/><Relationship Id="rId2" Type="http://schemas.openxmlformats.org/officeDocument/2006/relationships/tags" Target="../tags/tag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22.png"/><Relationship Id="rId1" Type="http://schemas.openxmlformats.org/officeDocument/2006/relationships/tags" Target="../tags/tag17.xml"/><Relationship Id="rId2" Type="http://schemas.openxmlformats.org/officeDocument/2006/relationships/tags" Target="../tags/tag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slideLayout" Target="../slideLayouts/slideLayout2.xml"/><Relationship Id="rId8" Type="http://schemas.openxmlformats.org/officeDocument/2006/relationships/image" Target="../media/image25.png"/><Relationship Id="rId1" Type="http://schemas.openxmlformats.org/officeDocument/2006/relationships/tags" Target="../tags/tag23.xml"/><Relationship Id="rId2" Type="http://schemas.openxmlformats.org/officeDocument/2006/relationships/tags" Target="../tags/tag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slideLayout" Target="../slideLayouts/slideLayout2.xml"/><Relationship Id="rId8" Type="http://schemas.openxmlformats.org/officeDocument/2006/relationships/image" Target="../media/image27.png"/><Relationship Id="rId1" Type="http://schemas.openxmlformats.org/officeDocument/2006/relationships/tags" Target="../tags/tag29.xml"/><Relationship Id="rId2" Type="http://schemas.openxmlformats.org/officeDocument/2006/relationships/tags" Target="../tags/tag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tags" Target="../tags/tag37.xml"/><Relationship Id="rId4" Type="http://schemas.openxmlformats.org/officeDocument/2006/relationships/tags" Target="../tags/tag38.xml"/><Relationship Id="rId5" Type="http://schemas.openxmlformats.org/officeDocument/2006/relationships/tags" Target="../tags/tag39.xml"/><Relationship Id="rId6" Type="http://schemas.openxmlformats.org/officeDocument/2006/relationships/tags" Target="../tags/tag40.xml"/><Relationship Id="rId7" Type="http://schemas.openxmlformats.org/officeDocument/2006/relationships/slideLayout" Target="../slideLayouts/slideLayout2.xml"/><Relationship Id="rId8" Type="http://schemas.openxmlformats.org/officeDocument/2006/relationships/image" Target="../media/image33.png"/><Relationship Id="rId1" Type="http://schemas.openxmlformats.org/officeDocument/2006/relationships/tags" Target="../tags/tag35.xml"/><Relationship Id="rId2" Type="http://schemas.openxmlformats.org/officeDocument/2006/relationships/tags" Target="../tags/tag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tags" Target="../tags/tag45.xml"/><Relationship Id="rId6" Type="http://schemas.openxmlformats.org/officeDocument/2006/relationships/tags" Target="../tags/tag46.xml"/><Relationship Id="rId7" Type="http://schemas.openxmlformats.org/officeDocument/2006/relationships/slideLayout" Target="../slideLayouts/slideLayout2.xml"/><Relationship Id="rId8" Type="http://schemas.openxmlformats.org/officeDocument/2006/relationships/image" Target="../media/image39.png"/><Relationship Id="rId1" Type="http://schemas.openxmlformats.org/officeDocument/2006/relationships/tags" Target="../tags/tag41.xml"/><Relationship Id="rId2" Type="http://schemas.openxmlformats.org/officeDocument/2006/relationships/tags" Target="../tags/tag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slideLayout" Target="../slideLayouts/slideLayout2.xml"/><Relationship Id="rId7" Type="http://schemas.openxmlformats.org/officeDocument/2006/relationships/notesSlide" Target="../notesSlides/notesSlide15.xml"/><Relationship Id="rId8" Type="http://schemas.openxmlformats.org/officeDocument/2006/relationships/image" Target="../media/image52.png"/><Relationship Id="rId1" Type="http://schemas.openxmlformats.org/officeDocument/2006/relationships/tags" Target="../tags/tag47.xml"/><Relationship Id="rId2" Type="http://schemas.openxmlformats.org/officeDocument/2006/relationships/tags" Target="../tags/tag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a:t>
            </a:r>
            <a:r>
              <a:rPr lang="en-US" dirty="0" smtClean="0"/>
              <a:t>Objectives (Tuesday Part II)</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3898235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Steroid Hormone Synthesis Mechanisms</a:t>
            </a:r>
            <a:endParaRPr lang="en-US" dirty="0"/>
          </a:p>
        </p:txBody>
      </p:sp>
      <p:pic>
        <p:nvPicPr>
          <p:cNvPr id="4" name="Picture 3"/>
          <p:cNvPicPr>
            <a:picLocks noChangeAspect="1"/>
          </p:cNvPicPr>
          <p:nvPr/>
        </p:nvPicPr>
        <p:blipFill>
          <a:blip r:embed="rId2"/>
          <a:stretch>
            <a:fillRect/>
          </a:stretch>
        </p:blipFill>
        <p:spPr>
          <a:xfrm>
            <a:off x="133759" y="1417638"/>
            <a:ext cx="4318299" cy="491966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702885617"/>
              </p:ext>
            </p:extLst>
          </p:nvPr>
        </p:nvGraphicFramePr>
        <p:xfrm>
          <a:off x="4649703" y="2896947"/>
          <a:ext cx="4278397" cy="2256414"/>
        </p:xfrm>
        <a:graphic>
          <a:graphicData uri="http://schemas.openxmlformats.org/drawingml/2006/table">
            <a:tbl>
              <a:tblPr firstRow="1" bandRow="1">
                <a:tableStyleId>{5C22544A-7EE6-4342-B048-85BDC9FD1C3A}</a:tableStyleId>
              </a:tblPr>
              <a:tblGrid>
                <a:gridCol w="1455137"/>
                <a:gridCol w="1411630"/>
                <a:gridCol w="1411630"/>
              </a:tblGrid>
              <a:tr h="752138">
                <a:tc>
                  <a:txBody>
                    <a:bodyPr/>
                    <a:lstStyle/>
                    <a:p>
                      <a:r>
                        <a:rPr lang="en-US" dirty="0" smtClean="0"/>
                        <a:t>Signal</a:t>
                      </a:r>
                      <a:endParaRPr lang="en-US" dirty="0"/>
                    </a:p>
                  </a:txBody>
                  <a:tcPr/>
                </a:tc>
                <a:tc>
                  <a:txBody>
                    <a:bodyPr/>
                    <a:lstStyle/>
                    <a:p>
                      <a:r>
                        <a:rPr lang="en-US" dirty="0" smtClean="0"/>
                        <a:t>Receptor</a:t>
                      </a:r>
                      <a:endParaRPr lang="en-US" dirty="0"/>
                    </a:p>
                  </a:txBody>
                  <a:tcPr/>
                </a:tc>
                <a:tc>
                  <a:txBody>
                    <a:bodyPr/>
                    <a:lstStyle/>
                    <a:p>
                      <a:r>
                        <a:rPr lang="en-US" dirty="0" smtClean="0"/>
                        <a:t>Hormone</a:t>
                      </a:r>
                      <a:endParaRPr lang="en-US" dirty="0"/>
                    </a:p>
                  </a:txBody>
                  <a:tcPr/>
                </a:tc>
              </a:tr>
              <a:tr h="752138">
                <a:tc>
                  <a:txBody>
                    <a:bodyPr/>
                    <a:lstStyle/>
                    <a:p>
                      <a:r>
                        <a:rPr lang="en-US" dirty="0" smtClean="0"/>
                        <a:t>ACTH</a:t>
                      </a:r>
                      <a:endParaRPr lang="en-US" dirty="0"/>
                    </a:p>
                  </a:txBody>
                  <a:tcPr/>
                </a:tc>
                <a:tc>
                  <a:txBody>
                    <a:bodyPr/>
                    <a:lstStyle/>
                    <a:p>
                      <a:r>
                        <a:rPr lang="en-US" dirty="0" smtClean="0"/>
                        <a:t>MC2R </a:t>
                      </a:r>
                    </a:p>
                    <a:p>
                      <a:r>
                        <a:rPr lang="en-US" dirty="0" smtClean="0"/>
                        <a:t>(GPCR - </a:t>
                      </a:r>
                      <a:r>
                        <a:rPr lang="en-US" dirty="0" err="1" smtClean="0"/>
                        <a:t>Gs</a:t>
                      </a:r>
                      <a:r>
                        <a:rPr lang="en-US" dirty="0" smtClean="0"/>
                        <a:t>)</a:t>
                      </a:r>
                      <a:endParaRPr lang="en-US" dirty="0"/>
                    </a:p>
                  </a:txBody>
                  <a:tcPr/>
                </a:tc>
                <a:tc>
                  <a:txBody>
                    <a:bodyPr/>
                    <a:lstStyle/>
                    <a:p>
                      <a:r>
                        <a:rPr lang="en-US" dirty="0" smtClean="0"/>
                        <a:t>Cortisol</a:t>
                      </a:r>
                      <a:endParaRPr lang="en-US" dirty="0"/>
                    </a:p>
                  </a:txBody>
                  <a:tcPr/>
                </a:tc>
              </a:tr>
              <a:tr h="752138">
                <a:tc>
                  <a:txBody>
                    <a:bodyPr/>
                    <a:lstStyle/>
                    <a:p>
                      <a:r>
                        <a:rPr lang="en-US" dirty="0" smtClean="0"/>
                        <a:t>Angiotensin II</a:t>
                      </a:r>
                      <a:endParaRPr lang="en-US" dirty="0"/>
                    </a:p>
                  </a:txBody>
                  <a:tcPr/>
                </a:tc>
                <a:tc>
                  <a:txBody>
                    <a:bodyPr/>
                    <a:lstStyle/>
                    <a:p>
                      <a:r>
                        <a:rPr lang="en-US" dirty="0" smtClean="0"/>
                        <a:t>AGTR1</a:t>
                      </a:r>
                    </a:p>
                    <a:p>
                      <a:r>
                        <a:rPr lang="en-US" dirty="0" smtClean="0"/>
                        <a:t>(GPCR – </a:t>
                      </a:r>
                      <a:r>
                        <a:rPr lang="en-US" dirty="0" err="1" smtClean="0"/>
                        <a:t>Gq</a:t>
                      </a:r>
                      <a:r>
                        <a:rPr lang="en-US" dirty="0" smtClean="0"/>
                        <a:t>)</a:t>
                      </a:r>
                      <a:endParaRPr lang="en-US" dirty="0"/>
                    </a:p>
                  </a:txBody>
                  <a:tcPr/>
                </a:tc>
                <a:tc>
                  <a:txBody>
                    <a:bodyPr/>
                    <a:lstStyle/>
                    <a:p>
                      <a:r>
                        <a:rPr lang="en-US" dirty="0" smtClean="0"/>
                        <a:t>Aldosterone</a:t>
                      </a:r>
                      <a:endParaRPr lang="en-US" dirty="0"/>
                    </a:p>
                  </a:txBody>
                  <a:tcPr/>
                </a:tc>
              </a:tr>
            </a:tbl>
          </a:graphicData>
        </a:graphic>
      </p:graphicFrame>
    </p:spTree>
    <p:extLst>
      <p:ext uri="{BB962C8B-B14F-4D97-AF65-F5344CB8AC3E}">
        <p14:creationId xmlns:p14="http://schemas.microsoft.com/office/powerpoint/2010/main" val="312758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85200" cy="1143000"/>
          </a:xfrm>
        </p:spPr>
        <p:txBody>
          <a:bodyPr>
            <a:normAutofit fontScale="90000"/>
          </a:bodyPr>
          <a:lstStyle/>
          <a:p>
            <a:r>
              <a:rPr lang="en-US" dirty="0" smtClean="0"/>
              <a:t>Both Aldosterone and Cortisol Function Through Nuclear Hormone Signaling</a:t>
            </a:r>
            <a:endParaRPr lang="en-US" dirty="0"/>
          </a:p>
        </p:txBody>
      </p:sp>
      <p:pic>
        <p:nvPicPr>
          <p:cNvPr id="4" name="Picture 3"/>
          <p:cNvPicPr>
            <a:picLocks noChangeAspect="1"/>
          </p:cNvPicPr>
          <p:nvPr/>
        </p:nvPicPr>
        <p:blipFill rotWithShape="1">
          <a:blip r:embed="rId2"/>
          <a:srcRect t="8824" r="66834" b="17780"/>
          <a:stretch/>
        </p:blipFill>
        <p:spPr>
          <a:xfrm>
            <a:off x="3365500" y="1844842"/>
            <a:ext cx="2646947" cy="3553540"/>
          </a:xfrm>
          <a:prstGeom prst="rect">
            <a:avLst/>
          </a:prstGeom>
        </p:spPr>
      </p:pic>
    </p:spTree>
    <p:extLst>
      <p:ext uri="{BB962C8B-B14F-4D97-AF65-F5344CB8AC3E}">
        <p14:creationId xmlns:p14="http://schemas.microsoft.com/office/powerpoint/2010/main" val="403233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Regulates Mineral Balance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68874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Direct Aldosterone Effects on Cells Are…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Mediated by a GPCR</a:t>
            </a:r>
          </a:p>
          <a:p>
            <a:pPr marL="514350" indent="-514350" eaLnBrk="1" hangingPunct="1">
              <a:buFont typeface="Arial" charset="0"/>
              <a:buAutoNum type="alphaUcPeriod"/>
            </a:pPr>
            <a:r>
              <a:rPr lang="en-US" dirty="0" smtClean="0">
                <a:latin typeface="Calibri" charset="0"/>
                <a:ea typeface="MS PGothic" charset="0"/>
              </a:rPr>
              <a:t>Rapid because of the post-translational modification of enzymes</a:t>
            </a:r>
          </a:p>
          <a:p>
            <a:pPr marL="514350" indent="-514350" eaLnBrk="1" hangingPunct="1">
              <a:buFont typeface="Arial" charset="0"/>
              <a:buAutoNum type="alphaUcPeriod"/>
            </a:pPr>
            <a:r>
              <a:rPr lang="en-US" dirty="0" smtClean="0">
                <a:latin typeface="Calibri" charset="0"/>
                <a:ea typeface="MS PGothic" charset="0"/>
              </a:rPr>
              <a:t>Dependent on new mRNA synthesis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4" name="TPChart" descr="88C9F880AD5D4D04A89CCDE963601B11Chart20150325165805284.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Aldosterone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2873895166"/>
              </p:ext>
            </p:extLst>
          </p:nvPr>
        </p:nvGraphicFramePr>
        <p:xfrm>
          <a:off x="457200" y="1582616"/>
          <a:ext cx="8553117" cy="38506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a:t>
                      </a:r>
                      <a:endParaRPr lang="en-US" b="1" dirty="0"/>
                    </a:p>
                  </a:txBody>
                  <a:tcPr/>
                </a:tc>
                <a:tc>
                  <a:txBody>
                    <a:bodyPr/>
                    <a:lstStyle/>
                    <a:p>
                      <a:r>
                        <a:rPr lang="en-US" b="0" dirty="0" smtClean="0"/>
                        <a:t>Steroid hormone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glomerulosa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Angiotensin II Signaling (GPCR –</a:t>
                      </a:r>
                      <a:r>
                        <a:rPr lang="en-US" dirty="0" err="1" smtClean="0"/>
                        <a:t>Gq</a:t>
                      </a:r>
                      <a:r>
                        <a:rPr lang="en-US" dirty="0" smtClean="0"/>
                        <a:t>) and to a lesser</a:t>
                      </a:r>
                      <a:r>
                        <a:rPr lang="en-US" baseline="0" dirty="0" smtClean="0"/>
                        <a:t> extent ACTH</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err="1" smtClean="0"/>
                        <a:t>Mineralcorticoid</a:t>
                      </a:r>
                      <a:r>
                        <a:rPr lang="en-US" dirty="0" smtClean="0"/>
                        <a:t>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Kidneys (Collecting Ducts and Distal Convoluted Tubule)</a:t>
                      </a:r>
                      <a:endParaRPr lang="en-US" dirty="0"/>
                    </a:p>
                  </a:txBody>
                  <a:tcPr/>
                </a:tc>
                <a:tc>
                  <a:txBody>
                    <a:bodyPr/>
                    <a:lstStyle/>
                    <a:p>
                      <a:r>
                        <a:rPr lang="en-US" dirty="0" err="1" smtClean="0"/>
                        <a:t>ENAc</a:t>
                      </a:r>
                      <a:r>
                        <a:rPr lang="en-US" dirty="0" smtClean="0"/>
                        <a:t>,</a:t>
                      </a:r>
                      <a:r>
                        <a:rPr lang="en-US" baseline="0" dirty="0" smtClean="0"/>
                        <a:t> Na/K Transporter/SGK</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less ATII signaling,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31407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Aldosterone Effectors</a:t>
            </a:r>
            <a:endParaRPr lang="en-US" dirty="0"/>
          </a:p>
        </p:txBody>
      </p:sp>
      <p:pic>
        <p:nvPicPr>
          <p:cNvPr id="3" name="Picture 2"/>
          <p:cNvPicPr>
            <a:picLocks noChangeAspect="1"/>
          </p:cNvPicPr>
          <p:nvPr/>
        </p:nvPicPr>
        <p:blipFill>
          <a:blip r:embed="rId2"/>
          <a:stretch>
            <a:fillRect/>
          </a:stretch>
        </p:blipFill>
        <p:spPr>
          <a:xfrm>
            <a:off x="901701" y="1157236"/>
            <a:ext cx="7404100" cy="5700763"/>
          </a:xfrm>
          <a:prstGeom prst="rect">
            <a:avLst/>
          </a:prstGeom>
        </p:spPr>
      </p:pic>
      <p:sp>
        <p:nvSpPr>
          <p:cNvPr id="4" name="TextBox 3"/>
          <p:cNvSpPr txBox="1"/>
          <p:nvPr/>
        </p:nvSpPr>
        <p:spPr>
          <a:xfrm>
            <a:off x="8305801" y="4775200"/>
            <a:ext cx="653319" cy="369332"/>
          </a:xfrm>
          <a:prstGeom prst="rect">
            <a:avLst/>
          </a:prstGeom>
          <a:noFill/>
        </p:spPr>
        <p:txBody>
          <a:bodyPr wrap="none" rtlCol="0">
            <a:spAutoFit/>
          </a:bodyPr>
          <a:lstStyle/>
          <a:p>
            <a:r>
              <a:rPr lang="en-US" dirty="0" smtClean="0"/>
              <a:t>Na/K</a:t>
            </a:r>
            <a:endParaRPr lang="en-US" dirty="0"/>
          </a:p>
        </p:txBody>
      </p:sp>
      <p:sp>
        <p:nvSpPr>
          <p:cNvPr id="5" name="TextBox 4"/>
          <p:cNvSpPr txBox="1"/>
          <p:nvPr/>
        </p:nvSpPr>
        <p:spPr>
          <a:xfrm>
            <a:off x="8305801" y="3009900"/>
            <a:ext cx="654559" cy="369332"/>
          </a:xfrm>
          <a:prstGeom prst="rect">
            <a:avLst/>
          </a:prstGeom>
          <a:noFill/>
        </p:spPr>
        <p:txBody>
          <a:bodyPr wrap="none" rtlCol="0">
            <a:spAutoFit/>
          </a:bodyPr>
          <a:lstStyle/>
          <a:p>
            <a:r>
              <a:rPr lang="en-US" dirty="0" err="1" smtClean="0"/>
              <a:t>ENac</a:t>
            </a:r>
            <a:endParaRPr lang="en-US" dirty="0"/>
          </a:p>
        </p:txBody>
      </p:sp>
    </p:spTree>
    <p:extLst>
      <p:ext uri="{BB962C8B-B14F-4D97-AF65-F5344CB8AC3E}">
        <p14:creationId xmlns:p14="http://schemas.microsoft.com/office/powerpoint/2010/main" val="3922137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Renin as a Volume/Pressure Sensor</a:t>
            </a:r>
            <a:endParaRPr lang="en-US" dirty="0"/>
          </a:p>
        </p:txBody>
      </p:sp>
      <p:pic>
        <p:nvPicPr>
          <p:cNvPr id="3" name="Picture 2"/>
          <p:cNvPicPr>
            <a:picLocks noChangeAspect="1"/>
          </p:cNvPicPr>
          <p:nvPr/>
        </p:nvPicPr>
        <p:blipFill rotWithShape="1">
          <a:blip r:embed="rId2"/>
          <a:srcRect b="46523"/>
          <a:stretch/>
        </p:blipFill>
        <p:spPr>
          <a:xfrm>
            <a:off x="907094" y="1562099"/>
            <a:ext cx="7246306" cy="5138977"/>
          </a:xfrm>
          <a:prstGeom prst="rect">
            <a:avLst/>
          </a:prstGeom>
        </p:spPr>
      </p:pic>
    </p:spTree>
    <p:extLst>
      <p:ext uri="{BB962C8B-B14F-4D97-AF65-F5344CB8AC3E}">
        <p14:creationId xmlns:p14="http://schemas.microsoft.com/office/powerpoint/2010/main" val="197167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Renin/Angiotensin System</a:t>
            </a:r>
            <a:endParaRPr lang="en-US" dirty="0"/>
          </a:p>
        </p:txBody>
      </p:sp>
      <p:pic>
        <p:nvPicPr>
          <p:cNvPr id="3" name="Picture 2"/>
          <p:cNvPicPr>
            <a:picLocks noChangeAspect="1"/>
          </p:cNvPicPr>
          <p:nvPr/>
        </p:nvPicPr>
        <p:blipFill rotWithShape="1">
          <a:blip r:embed="rId3"/>
          <a:srcRect t="8764"/>
          <a:stretch/>
        </p:blipFill>
        <p:spPr>
          <a:xfrm>
            <a:off x="698500" y="1651000"/>
            <a:ext cx="7895167" cy="4013200"/>
          </a:xfrm>
          <a:prstGeom prst="rect">
            <a:avLst/>
          </a:prstGeom>
        </p:spPr>
      </p:pic>
    </p:spTree>
    <p:extLst>
      <p:ext uri="{BB962C8B-B14F-4D97-AF65-F5344CB8AC3E}">
        <p14:creationId xmlns:p14="http://schemas.microsoft.com/office/powerpoint/2010/main" val="3401557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Renin Secretion is Stopped By</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Increased stretch of JG cells</a:t>
            </a:r>
          </a:p>
          <a:p>
            <a:pPr marL="514350" indent="-514350" eaLnBrk="1" hangingPunct="1">
              <a:buFont typeface="Arial" charset="0"/>
              <a:buAutoNum type="alphaUcPeriod"/>
            </a:pPr>
            <a:r>
              <a:rPr lang="en-US" dirty="0" smtClean="0">
                <a:latin typeface="Calibri" charset="0"/>
                <a:ea typeface="MS PGothic" charset="0"/>
              </a:rPr>
              <a:t>Decreased blood volume</a:t>
            </a:r>
          </a:p>
          <a:p>
            <a:pPr marL="514350" indent="-514350" eaLnBrk="1" hangingPunct="1">
              <a:buFont typeface="Arial" charset="0"/>
              <a:buAutoNum type="alphaUcPeriod"/>
            </a:pPr>
            <a:r>
              <a:rPr lang="en-US" dirty="0" smtClean="0">
                <a:latin typeface="Calibri" charset="0"/>
                <a:ea typeface="MS PGothic" charset="0"/>
              </a:rPr>
              <a:t>Reduced sympathetic tone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9" name="TPChart" descr="0642D1D709284365897CA11A7EE136E1Chart20150325165805297.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340082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Stress Responsive Hormones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26885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116714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Two Types of Stress Response</a:t>
            </a:r>
            <a:endParaRPr lang="en-US" dirty="0"/>
          </a:p>
        </p:txBody>
      </p:sp>
      <p:sp>
        <p:nvSpPr>
          <p:cNvPr id="5" name="Content Placeholder 4"/>
          <p:cNvSpPr>
            <a:spLocks noGrp="1"/>
          </p:cNvSpPr>
          <p:nvPr>
            <p:ph idx="1"/>
          </p:nvPr>
        </p:nvSpPr>
        <p:spPr>
          <a:xfrm>
            <a:off x="457200" y="1600200"/>
            <a:ext cx="3441700" cy="4525963"/>
          </a:xfrm>
        </p:spPr>
        <p:txBody>
          <a:bodyPr/>
          <a:lstStyle/>
          <a:p>
            <a:r>
              <a:rPr lang="en-US" dirty="0" smtClean="0"/>
              <a:t>Adrenaline</a:t>
            </a:r>
          </a:p>
          <a:p>
            <a:r>
              <a:rPr lang="en-US" dirty="0" smtClean="0"/>
              <a:t>Cortisol</a:t>
            </a:r>
            <a:endParaRPr lang="en-US" dirty="0"/>
          </a:p>
        </p:txBody>
      </p:sp>
      <p:pic>
        <p:nvPicPr>
          <p:cNvPr id="6" name="Picture 5"/>
          <p:cNvPicPr>
            <a:picLocks noChangeAspect="1"/>
          </p:cNvPicPr>
          <p:nvPr/>
        </p:nvPicPr>
        <p:blipFill>
          <a:blip r:embed="rId2"/>
          <a:stretch>
            <a:fillRect/>
          </a:stretch>
        </p:blipFill>
        <p:spPr>
          <a:xfrm>
            <a:off x="3083321" y="1417638"/>
            <a:ext cx="5324078" cy="4259262"/>
          </a:xfrm>
          <a:prstGeom prst="rect">
            <a:avLst/>
          </a:prstGeom>
        </p:spPr>
      </p:pic>
      <p:sp>
        <p:nvSpPr>
          <p:cNvPr id="7" name="Rounded Rectangle 6"/>
          <p:cNvSpPr/>
          <p:nvPr/>
        </p:nvSpPr>
        <p:spPr>
          <a:xfrm>
            <a:off x="2743200" y="1143000"/>
            <a:ext cx="6121400" cy="48006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497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should mediate longer lasting stress responses?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a:bodyPr>
          <a:lstStyle/>
          <a:p>
            <a:pPr marL="514350" indent="-514350" eaLnBrk="1" hangingPunct="1">
              <a:buFont typeface="Arial" charset="0"/>
              <a:buAutoNum type="alphaUcPeriod"/>
            </a:pPr>
            <a:r>
              <a:rPr lang="en-US" dirty="0" smtClean="0">
                <a:latin typeface="Calibri" charset="0"/>
                <a:ea typeface="MS PGothic" charset="0"/>
              </a:rPr>
              <a:t>Epinephrine because it functions quickly</a:t>
            </a:r>
          </a:p>
          <a:p>
            <a:pPr marL="514350" indent="-514350" eaLnBrk="1" hangingPunct="1">
              <a:buFont typeface="Arial" charset="0"/>
              <a:buAutoNum type="alphaUcPeriod"/>
            </a:pPr>
            <a:r>
              <a:rPr lang="en-US" dirty="0" smtClean="0">
                <a:latin typeface="Calibri" charset="0"/>
                <a:ea typeface="MS PGothic" charset="0"/>
              </a:rPr>
              <a:t>Epinephrine because it functions slowly</a:t>
            </a:r>
          </a:p>
          <a:p>
            <a:pPr marL="514350" indent="-514350" eaLnBrk="1" hangingPunct="1">
              <a:buFont typeface="Arial" charset="0"/>
              <a:buAutoNum type="alphaUcPeriod"/>
            </a:pPr>
            <a:r>
              <a:rPr lang="en-US" dirty="0" smtClean="0">
                <a:latin typeface="Calibri" charset="0"/>
                <a:ea typeface="MS PGothic" charset="0"/>
              </a:rPr>
              <a:t>Cortisol because it functions quickly</a:t>
            </a:r>
          </a:p>
          <a:p>
            <a:pPr marL="514350" indent="-514350" eaLnBrk="1" hangingPunct="1">
              <a:buFont typeface="Arial" charset="0"/>
              <a:buAutoNum type="alphaUcPeriod"/>
            </a:pPr>
            <a:r>
              <a:rPr lang="en-US" dirty="0" smtClean="0">
                <a:latin typeface="Calibri" charset="0"/>
                <a:ea typeface="MS PGothic" charset="0"/>
              </a:rPr>
              <a:t>Cortisol because it functions slowly</a:t>
            </a:r>
            <a:endParaRPr lang="en-US" dirty="0">
              <a:latin typeface="Calibri" charset="0"/>
              <a:ea typeface="MS PGothic" charset="0"/>
            </a:endParaRPr>
          </a:p>
        </p:txBody>
      </p:sp>
      <p:pic>
        <p:nvPicPr>
          <p:cNvPr id="4" name="TPChart" descr="07AA551F2E4845A583E08F2099AE87B2Chart20150325165805311.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CRH Release</a:t>
            </a:r>
            <a:endParaRPr lang="en-US" dirty="0"/>
          </a:p>
        </p:txBody>
      </p:sp>
      <p:pic>
        <p:nvPicPr>
          <p:cNvPr id="3" name="Picture 2"/>
          <p:cNvPicPr>
            <a:picLocks noChangeAspect="1"/>
          </p:cNvPicPr>
          <p:nvPr/>
        </p:nvPicPr>
        <p:blipFill>
          <a:blip r:embed="rId2"/>
          <a:stretch>
            <a:fillRect/>
          </a:stretch>
        </p:blipFill>
        <p:spPr>
          <a:xfrm>
            <a:off x="541115" y="1384300"/>
            <a:ext cx="7167785" cy="4648200"/>
          </a:xfrm>
          <a:prstGeom prst="rect">
            <a:avLst/>
          </a:prstGeom>
        </p:spPr>
      </p:pic>
    </p:spTree>
    <p:extLst>
      <p:ext uri="{BB962C8B-B14F-4D97-AF65-F5344CB8AC3E}">
        <p14:creationId xmlns:p14="http://schemas.microsoft.com/office/powerpoint/2010/main" val="12034058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CRH is released from the hypothalamus to the anterior pituitary, so therefore…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20828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Is trafficked via the </a:t>
            </a:r>
            <a:r>
              <a:rPr lang="en-US" dirty="0" err="1" smtClean="0">
                <a:latin typeface="Calibri" charset="0"/>
                <a:ea typeface="MS PGothic" charset="0"/>
              </a:rPr>
              <a:t>hypophysial</a:t>
            </a:r>
            <a:r>
              <a:rPr lang="en-US" dirty="0" smtClean="0">
                <a:latin typeface="Calibri" charset="0"/>
                <a:ea typeface="MS PGothic" charset="0"/>
              </a:rPr>
              <a:t> portal system</a:t>
            </a:r>
          </a:p>
          <a:p>
            <a:pPr marL="514350" indent="-514350" eaLnBrk="1" hangingPunct="1">
              <a:buFont typeface="Arial" charset="0"/>
              <a:buAutoNum type="alphaUcPeriod"/>
            </a:pPr>
            <a:r>
              <a:rPr lang="en-US" dirty="0" smtClean="0">
                <a:latin typeface="Calibri" charset="0"/>
                <a:ea typeface="MS PGothic" charset="0"/>
              </a:rPr>
              <a:t>Is Directly secreted via neurons which pass through the infundibulum</a:t>
            </a:r>
          </a:p>
          <a:p>
            <a:pPr marL="514350" indent="-514350" eaLnBrk="1" hangingPunct="1">
              <a:buFont typeface="Arial" charset="0"/>
              <a:buAutoNum type="alphaUcPeriod"/>
            </a:pPr>
            <a:r>
              <a:rPr lang="en-US" dirty="0" smtClean="0">
                <a:latin typeface="Calibri" charset="0"/>
                <a:ea typeface="MS PGothic" charset="0"/>
              </a:rPr>
              <a:t>Binds a JAK/STAT receptor</a:t>
            </a:r>
          </a:p>
          <a:p>
            <a:pPr marL="514350" indent="-514350" eaLnBrk="1" hangingPunct="1">
              <a:buFont typeface="Arial" charset="0"/>
              <a:buAutoNum type="alphaUcPeriod"/>
            </a:pPr>
            <a:r>
              <a:rPr lang="en-US" dirty="0" smtClean="0">
                <a:latin typeface="Calibri" charset="0"/>
                <a:ea typeface="MS PGothic" charset="0"/>
              </a:rPr>
              <a:t>All of the above</a:t>
            </a:r>
          </a:p>
          <a:p>
            <a:pPr marL="514350" indent="-514350" eaLnBrk="1" hangingPunct="1">
              <a:buFont typeface="Arial" charset="0"/>
              <a:buAutoNum type="alphaUcPeriod"/>
            </a:pPr>
            <a:endParaRPr lang="en-US" dirty="0">
              <a:latin typeface="Calibri" charset="0"/>
              <a:ea typeface="MS PGothic" charset="0"/>
            </a:endParaRPr>
          </a:p>
        </p:txBody>
      </p:sp>
      <p:pic>
        <p:nvPicPr>
          <p:cNvPr id="4" name="TPChart" descr="91479666DEB94D88B6513162154B920BChart20150325165805328.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HPA Axis</a:t>
            </a:r>
            <a:endParaRPr lang="en-US" dirty="0"/>
          </a:p>
        </p:txBody>
      </p:sp>
      <p:pic>
        <p:nvPicPr>
          <p:cNvPr id="4" name="Picture 3"/>
          <p:cNvPicPr>
            <a:picLocks noChangeAspect="1"/>
          </p:cNvPicPr>
          <p:nvPr/>
        </p:nvPicPr>
        <p:blipFill rotWithShape="1">
          <a:blip r:embed="rId2"/>
          <a:srcRect t="6296"/>
          <a:stretch/>
        </p:blipFill>
        <p:spPr>
          <a:xfrm>
            <a:off x="2261966" y="1417638"/>
            <a:ext cx="4581519" cy="5008562"/>
          </a:xfrm>
          <a:prstGeom prst="rect">
            <a:avLst/>
          </a:prstGeom>
        </p:spPr>
      </p:pic>
    </p:spTree>
    <p:extLst>
      <p:ext uri="{BB962C8B-B14F-4D97-AF65-F5344CB8AC3E}">
        <p14:creationId xmlns:p14="http://schemas.microsoft.com/office/powerpoint/2010/main" val="35604314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Corticotropin</a:t>
            </a:r>
            <a:r>
              <a:rPr lang="en-US" dirty="0" smtClean="0"/>
              <a:t> Releasing Hormone</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73327298"/>
              </p:ext>
            </p:extLst>
          </p:nvPr>
        </p:nvGraphicFramePr>
        <p:xfrm>
          <a:off x="241300" y="2039816"/>
          <a:ext cx="8553117" cy="266699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Hypothalamus (PVN)</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Stress (Synaptic Inputs)</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CRHR1/2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err="1" smtClean="0"/>
                        <a:t>Corticotropes</a:t>
                      </a:r>
                      <a:r>
                        <a:rPr lang="en-US" dirty="0" smtClean="0"/>
                        <a:t> in the 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832087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ACTH</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4056951134"/>
              </p:ext>
            </p:extLst>
          </p:nvPr>
        </p:nvGraphicFramePr>
        <p:xfrm>
          <a:off x="241300" y="2039816"/>
          <a:ext cx="8553117" cy="34848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err="1" smtClean="0"/>
                        <a:t>Corticotropes</a:t>
                      </a:r>
                      <a:r>
                        <a:rPr lang="en-US" b="0" baseline="0" dirty="0" smtClean="0"/>
                        <a:t> of the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CRH into the </a:t>
                      </a:r>
                      <a:r>
                        <a:rPr lang="en-US" dirty="0" err="1" smtClean="0"/>
                        <a:t>hypophysial</a:t>
                      </a:r>
                      <a:r>
                        <a:rPr lang="en-US" dirty="0" smtClean="0"/>
                        <a:t> portal system</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ACTHR (</a:t>
                      </a:r>
                      <a:r>
                        <a:rPr lang="en-US" dirty="0" err="1" smtClean="0"/>
                        <a:t>Gs</a:t>
                      </a:r>
                      <a:r>
                        <a:rPr lang="en-US" dirty="0" smtClean="0"/>
                        <a:t> - GPCR)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Adrenal</a:t>
                      </a:r>
                      <a:r>
                        <a:rPr lang="en-US" baseline="0" dirty="0" smtClean="0"/>
                        <a:t> Cortex</a:t>
                      </a:r>
                      <a:endParaRPr lang="en-US" dirty="0"/>
                    </a:p>
                  </a:txBody>
                  <a:tcPr/>
                </a:tc>
                <a:tc>
                  <a:txBody>
                    <a:bodyPr/>
                    <a:lstStyle/>
                    <a:p>
                      <a:r>
                        <a:rPr lang="en-US" dirty="0" smtClean="0"/>
                        <a:t>Cortisol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Cortisol Negative Feedback to Hypothalamus, Cortisol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26176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Cortisol Summary</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27737792"/>
              </p:ext>
            </p:extLst>
          </p:nvPr>
        </p:nvGraphicFramePr>
        <p:xfrm>
          <a:off x="241300" y="2039816"/>
          <a:ext cx="8553117" cy="4693920"/>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Cortex (</a:t>
                      </a:r>
                      <a:r>
                        <a:rPr lang="en-US" b="0" dirty="0" err="1" smtClean="0"/>
                        <a:t>Zona</a:t>
                      </a:r>
                      <a:r>
                        <a:rPr lang="en-US" b="0" dirty="0" smtClean="0"/>
                        <a:t> </a:t>
                      </a:r>
                      <a:r>
                        <a:rPr lang="en-US" b="0" dirty="0" err="1" smtClean="0"/>
                        <a:t>fasciculata</a:t>
                      </a:r>
                      <a:r>
                        <a:rPr lang="en-US" b="0" dirty="0" smtClean="0"/>
                        <a:t>)</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ACTH (GPCR –</a:t>
                      </a:r>
                      <a:r>
                        <a:rPr lang="en-US" dirty="0" err="1" smtClean="0"/>
                        <a:t>Gs</a:t>
                      </a:r>
                      <a:r>
                        <a:rPr lang="en-US" dirty="0" smtClean="0"/>
                        <a:t>)</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Glucocorticoid Receptor</a:t>
                      </a:r>
                      <a:endParaRPr lang="en-US" dirty="0"/>
                    </a:p>
                  </a:txBody>
                  <a:tcPr/>
                </a:tc>
                <a:tc>
                  <a:txBody>
                    <a:bodyPr/>
                    <a:lstStyle/>
                    <a:p>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Muscle</a:t>
                      </a:r>
                      <a:endParaRPr lang="en-US" dirty="0"/>
                    </a:p>
                  </a:txBody>
                  <a:tcPr/>
                </a:tc>
                <a:tc>
                  <a:txBody>
                    <a:bodyPr/>
                    <a:lstStyle/>
                    <a:p>
                      <a:r>
                        <a:rPr lang="en-US" dirty="0" smtClean="0"/>
                        <a:t>Protein</a:t>
                      </a:r>
                      <a:r>
                        <a:rPr lang="en-US" baseline="0" dirty="0" smtClean="0"/>
                        <a:t> Catabolism</a:t>
                      </a:r>
                      <a:endParaRPr lang="en-US" dirty="0"/>
                    </a:p>
                  </a:txBody>
                  <a:tcPr/>
                </a:tc>
              </a:tr>
              <a:tr h="370840">
                <a:tc>
                  <a:txBody>
                    <a:bodyPr/>
                    <a:lstStyle/>
                    <a:p>
                      <a:endParaRPr lang="en-US" b="1" dirty="0"/>
                    </a:p>
                  </a:txBody>
                  <a:tcPr/>
                </a:tc>
                <a:tc>
                  <a:txBody>
                    <a:bodyPr/>
                    <a:lstStyle/>
                    <a:p>
                      <a:r>
                        <a:rPr lang="en-US" dirty="0" smtClean="0"/>
                        <a:t>Adipose</a:t>
                      </a:r>
                      <a:endParaRPr lang="en-US" dirty="0"/>
                    </a:p>
                  </a:txBody>
                  <a:tcPr/>
                </a:tc>
                <a:tc>
                  <a:txBody>
                    <a:bodyPr/>
                    <a:lstStyle/>
                    <a:p>
                      <a:r>
                        <a:rPr lang="en-US" dirty="0" smtClean="0"/>
                        <a:t>Increased Lipolysis,</a:t>
                      </a:r>
                      <a:r>
                        <a:rPr lang="en-US" baseline="0" dirty="0" smtClean="0"/>
                        <a:t> </a:t>
                      </a:r>
                      <a:r>
                        <a:rPr lang="en-US" baseline="0" dirty="0" err="1" smtClean="0"/>
                        <a:t>Adipogenesis</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smtClean="0"/>
                        <a:t>Increased</a:t>
                      </a:r>
                      <a:r>
                        <a:rPr lang="en-US" baseline="0" dirty="0" smtClean="0"/>
                        <a:t> Gluconeogenesis</a:t>
                      </a:r>
                      <a:endParaRPr lang="en-US" dirty="0"/>
                    </a:p>
                  </a:txBody>
                  <a:tcPr/>
                </a:tc>
              </a:tr>
              <a:tr h="370840">
                <a:tc>
                  <a:txBody>
                    <a:bodyPr/>
                    <a:lstStyle/>
                    <a:p>
                      <a:endParaRPr lang="en-US" b="1" dirty="0"/>
                    </a:p>
                  </a:txBody>
                  <a:tcPr/>
                </a:tc>
                <a:tc>
                  <a:txBody>
                    <a:bodyPr/>
                    <a:lstStyle/>
                    <a:p>
                      <a:r>
                        <a:rPr lang="en-US" dirty="0" smtClean="0"/>
                        <a:t>Brain</a:t>
                      </a:r>
                      <a:endParaRPr lang="en-US" dirty="0"/>
                    </a:p>
                  </a:txBody>
                  <a:tcPr/>
                </a:tc>
                <a:tc>
                  <a:txBody>
                    <a:bodyPr/>
                    <a:lstStyle/>
                    <a:p>
                      <a:r>
                        <a:rPr lang="en-US" dirty="0" smtClean="0"/>
                        <a:t>Less</a:t>
                      </a:r>
                      <a:r>
                        <a:rPr lang="en-US" baseline="0" dirty="0" smtClean="0"/>
                        <a:t> Food Intake</a:t>
                      </a:r>
                      <a:endParaRPr lang="en-US" dirty="0"/>
                    </a:p>
                  </a:txBody>
                  <a:tcPr/>
                </a:tc>
              </a:tr>
              <a:tr h="370840">
                <a:tc>
                  <a:txBody>
                    <a:bodyPr/>
                    <a:lstStyle/>
                    <a:p>
                      <a:endParaRPr lang="en-US" b="1" dirty="0"/>
                    </a:p>
                  </a:txBody>
                  <a:tcPr/>
                </a:tc>
                <a:tc>
                  <a:txBody>
                    <a:bodyPr/>
                    <a:lstStyle/>
                    <a:p>
                      <a:r>
                        <a:rPr lang="en-US" dirty="0" smtClean="0"/>
                        <a:t>Immune System</a:t>
                      </a:r>
                      <a:endParaRPr lang="en-US" dirty="0"/>
                    </a:p>
                  </a:txBody>
                  <a:tcPr/>
                </a:tc>
                <a:tc>
                  <a:txBody>
                    <a:bodyPr/>
                    <a:lstStyle/>
                    <a:p>
                      <a:r>
                        <a:rPr lang="en-US" dirty="0" smtClean="0"/>
                        <a:t>Reduced Th2 Activation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a:t>
                      </a:r>
                      <a:r>
                        <a:rPr lang="en-US" baseline="0" dirty="0" smtClean="0"/>
                        <a:t> desensitization, Negative Feedback to Pituitary, Negative Feedback to Hypothalamus, 11BHSD2</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287645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ACTH and other Hormones are Generated from POMC Transcripts</a:t>
            </a:r>
            <a:endParaRPr lang="en-US" dirty="0"/>
          </a:p>
        </p:txBody>
      </p:sp>
      <p:pic>
        <p:nvPicPr>
          <p:cNvPr id="3" name="Picture 2"/>
          <p:cNvPicPr>
            <a:picLocks noChangeAspect="1"/>
          </p:cNvPicPr>
          <p:nvPr/>
        </p:nvPicPr>
        <p:blipFill>
          <a:blip r:embed="rId2"/>
          <a:stretch>
            <a:fillRect/>
          </a:stretch>
        </p:blipFill>
        <p:spPr>
          <a:xfrm>
            <a:off x="1003300" y="1682118"/>
            <a:ext cx="7239000" cy="4889769"/>
          </a:xfrm>
          <a:prstGeom prst="rect">
            <a:avLst/>
          </a:prstGeom>
        </p:spPr>
      </p:pic>
    </p:spTree>
    <p:extLst>
      <p:ext uri="{BB962C8B-B14F-4D97-AF65-F5344CB8AC3E}">
        <p14:creationId xmlns:p14="http://schemas.microsoft.com/office/powerpoint/2010/main" val="18341217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Rhythms of Cortisol Release</a:t>
            </a:r>
            <a:endParaRPr lang="en-US" dirty="0"/>
          </a:p>
        </p:txBody>
      </p:sp>
      <p:pic>
        <p:nvPicPr>
          <p:cNvPr id="3" name="Picture 2"/>
          <p:cNvPicPr>
            <a:picLocks noChangeAspect="1"/>
          </p:cNvPicPr>
          <p:nvPr/>
        </p:nvPicPr>
        <p:blipFill>
          <a:blip r:embed="rId3"/>
          <a:stretch>
            <a:fillRect/>
          </a:stretch>
        </p:blipFill>
        <p:spPr>
          <a:xfrm>
            <a:off x="1384300" y="1386595"/>
            <a:ext cx="5740710" cy="4417306"/>
          </a:xfrm>
          <a:prstGeom prst="rect">
            <a:avLst/>
          </a:prstGeom>
        </p:spPr>
      </p:pic>
      <p:sp>
        <p:nvSpPr>
          <p:cNvPr id="4" name="TextBox 3"/>
          <p:cNvSpPr txBox="1"/>
          <p:nvPr/>
        </p:nvSpPr>
        <p:spPr>
          <a:xfrm>
            <a:off x="3556000" y="5972770"/>
            <a:ext cx="5588000" cy="923330"/>
          </a:xfrm>
          <a:prstGeom prst="rect">
            <a:avLst/>
          </a:prstGeom>
          <a:noFill/>
        </p:spPr>
        <p:txBody>
          <a:bodyPr wrap="square" rtlCol="0">
            <a:spAutoFit/>
          </a:bodyPr>
          <a:lstStyle/>
          <a:p>
            <a:r>
              <a:rPr lang="en-US" dirty="0" err="1" smtClean="0"/>
              <a:t>Liddle</a:t>
            </a:r>
            <a:r>
              <a:rPr lang="en-US" dirty="0" smtClean="0"/>
              <a:t> </a:t>
            </a:r>
            <a:r>
              <a:rPr lang="en-US" dirty="0"/>
              <a:t>GW (1966) An analysis of circadian rhythms in human adrenocortical secretory activity. Trans Am </a:t>
            </a:r>
            <a:r>
              <a:rPr lang="en-US" dirty="0" err="1"/>
              <a:t>Clin</a:t>
            </a:r>
            <a:r>
              <a:rPr lang="en-US" dirty="0"/>
              <a:t> </a:t>
            </a:r>
            <a:r>
              <a:rPr lang="en-US" dirty="0" err="1"/>
              <a:t>Clim</a:t>
            </a:r>
            <a:r>
              <a:rPr lang="en-US" dirty="0"/>
              <a:t> </a:t>
            </a:r>
            <a:r>
              <a:rPr lang="en-US" dirty="0" err="1"/>
              <a:t>Assoc</a:t>
            </a:r>
            <a:r>
              <a:rPr lang="en-US" dirty="0"/>
              <a:t> 77: 151–160.</a:t>
            </a:r>
          </a:p>
        </p:txBody>
      </p:sp>
    </p:spTree>
    <p:extLst>
      <p:ext uri="{BB962C8B-B14F-4D97-AF65-F5344CB8AC3E}">
        <p14:creationId xmlns:p14="http://schemas.microsoft.com/office/powerpoint/2010/main" val="240679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Question</a:t>
            </a:r>
            <a:endParaRPr lang="en-US" dirty="0"/>
          </a:p>
        </p:txBody>
      </p:sp>
    </p:spTree>
    <p:extLst>
      <p:ext uri="{BB962C8B-B14F-4D97-AF65-F5344CB8AC3E}">
        <p14:creationId xmlns:p14="http://schemas.microsoft.com/office/powerpoint/2010/main" val="214593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Chronic Responses to Stress</a:t>
            </a:r>
            <a:endParaRPr lang="en-US" dirty="0"/>
          </a:p>
        </p:txBody>
      </p:sp>
      <p:sp>
        <p:nvSpPr>
          <p:cNvPr id="3" name="Content Placeholder 2"/>
          <p:cNvSpPr>
            <a:spLocks noGrp="1"/>
          </p:cNvSpPr>
          <p:nvPr>
            <p:ph idx="1"/>
          </p:nvPr>
        </p:nvSpPr>
        <p:spPr/>
        <p:txBody>
          <a:bodyPr/>
          <a:lstStyle/>
          <a:p>
            <a:r>
              <a:rPr lang="en-US" dirty="0" smtClean="0"/>
              <a:t>Shift resources (mainly glucose) towards essential functions</a:t>
            </a:r>
          </a:p>
          <a:p>
            <a:r>
              <a:rPr lang="en-US" dirty="0" smtClean="0"/>
              <a:t>Suppress non-essential functions</a:t>
            </a:r>
          </a:p>
          <a:p>
            <a:pPr lvl="1"/>
            <a:r>
              <a:rPr lang="en-US" dirty="0" smtClean="0"/>
              <a:t>Immune system</a:t>
            </a:r>
          </a:p>
          <a:p>
            <a:pPr lvl="1"/>
            <a:r>
              <a:rPr lang="en-US" dirty="0" smtClean="0"/>
              <a:t>Reproductive system</a:t>
            </a:r>
          </a:p>
          <a:p>
            <a:pPr lvl="1"/>
            <a:r>
              <a:rPr lang="en-US" dirty="0" smtClean="0"/>
              <a:t>Growth</a:t>
            </a:r>
          </a:p>
          <a:p>
            <a:endParaRPr lang="en-US" dirty="0"/>
          </a:p>
        </p:txBody>
      </p:sp>
    </p:spTree>
    <p:extLst>
      <p:ext uri="{BB962C8B-B14F-4D97-AF65-F5344CB8AC3E}">
        <p14:creationId xmlns:p14="http://schemas.microsoft.com/office/powerpoint/2010/main" val="17634835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Requires Glucose Supply</a:t>
            </a:r>
            <a:endParaRPr lang="en-US" dirty="0"/>
          </a:p>
        </p:txBody>
      </p:sp>
      <p:pic>
        <p:nvPicPr>
          <p:cNvPr id="4" name="Picture 3"/>
          <p:cNvPicPr>
            <a:picLocks noChangeAspect="1"/>
          </p:cNvPicPr>
          <p:nvPr/>
        </p:nvPicPr>
        <p:blipFill>
          <a:blip r:embed="rId3"/>
          <a:stretch>
            <a:fillRect/>
          </a:stretch>
        </p:blipFill>
        <p:spPr>
          <a:xfrm>
            <a:off x="977900" y="1511300"/>
            <a:ext cx="7175500" cy="3835400"/>
          </a:xfrm>
          <a:prstGeom prst="rect">
            <a:avLst/>
          </a:prstGeom>
        </p:spPr>
      </p:pic>
    </p:spTree>
    <p:extLst>
      <p:ext uri="{BB962C8B-B14F-4D97-AF65-F5344CB8AC3E}">
        <p14:creationId xmlns:p14="http://schemas.microsoft.com/office/powerpoint/2010/main" val="2493155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Gluconeogenesis</a:t>
            </a:r>
            <a:endParaRPr lang="en-US" dirty="0"/>
          </a:p>
        </p:txBody>
      </p:sp>
      <p:pic>
        <p:nvPicPr>
          <p:cNvPr id="4" name="Picture 3"/>
          <p:cNvPicPr>
            <a:picLocks noChangeAspect="1"/>
          </p:cNvPicPr>
          <p:nvPr/>
        </p:nvPicPr>
        <p:blipFill>
          <a:blip r:embed="rId2"/>
          <a:stretch>
            <a:fillRect/>
          </a:stretch>
        </p:blipFill>
        <p:spPr>
          <a:xfrm>
            <a:off x="1716327" y="1417638"/>
            <a:ext cx="2909805" cy="5440362"/>
          </a:xfrm>
          <a:prstGeom prst="rect">
            <a:avLst/>
          </a:prstGeom>
        </p:spPr>
      </p:pic>
      <p:sp>
        <p:nvSpPr>
          <p:cNvPr id="5" name="TextBox 4"/>
          <p:cNvSpPr txBox="1"/>
          <p:nvPr/>
        </p:nvSpPr>
        <p:spPr>
          <a:xfrm>
            <a:off x="5218677" y="4355068"/>
            <a:ext cx="3925323" cy="369332"/>
          </a:xfrm>
          <a:prstGeom prst="rect">
            <a:avLst/>
          </a:prstGeom>
          <a:noFill/>
        </p:spPr>
        <p:txBody>
          <a:bodyPr wrap="none" rtlCol="0">
            <a:spAutoFit/>
          </a:bodyPr>
          <a:lstStyle/>
          <a:p>
            <a:r>
              <a:rPr lang="en-US" dirty="0" smtClean="0"/>
              <a:t>Activation by glucocorticoids in the liver</a:t>
            </a:r>
            <a:endParaRPr lang="en-US" dirty="0"/>
          </a:p>
        </p:txBody>
      </p:sp>
      <p:cxnSp>
        <p:nvCxnSpPr>
          <p:cNvPr id="7" name="Straight Arrow Connector 6"/>
          <p:cNvCxnSpPr/>
          <p:nvPr/>
        </p:nvCxnSpPr>
        <p:spPr>
          <a:xfrm flipH="1">
            <a:off x="4457700" y="4724400"/>
            <a:ext cx="760977" cy="105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626132" y="4724400"/>
            <a:ext cx="707868" cy="1765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318001" y="2819400"/>
            <a:ext cx="1015999" cy="153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318000" y="2044700"/>
            <a:ext cx="1053077" cy="23103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447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788400" cy="1143000"/>
          </a:xfrm>
        </p:spPr>
        <p:txBody>
          <a:bodyPr>
            <a:normAutofit fontScale="90000"/>
          </a:bodyPr>
          <a:lstStyle/>
          <a:p>
            <a:r>
              <a:rPr lang="en-US" dirty="0" smtClean="0"/>
              <a:t>Cortisol Maintains Blood Glucose Levels</a:t>
            </a:r>
            <a:endParaRPr lang="en-US" dirty="0"/>
          </a:p>
        </p:txBody>
      </p:sp>
      <p:pic>
        <p:nvPicPr>
          <p:cNvPr id="4" name="Picture 3" descr="cortisol-gluco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852" y="886460"/>
            <a:ext cx="4120896" cy="5212080"/>
          </a:xfrm>
          <a:prstGeom prst="rect">
            <a:avLst/>
          </a:prstGeom>
        </p:spPr>
      </p:pic>
    </p:spTree>
    <p:extLst>
      <p:ext uri="{BB962C8B-B14F-4D97-AF65-F5344CB8AC3E}">
        <p14:creationId xmlns:p14="http://schemas.microsoft.com/office/powerpoint/2010/main" val="10929629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Mechanisms to Maintain Blood Glucose Levels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Promote gluconeogenesis (liver)</a:t>
            </a:r>
          </a:p>
          <a:p>
            <a:pPr marL="514350" indent="-514350">
              <a:buFont typeface="+mj-lt"/>
              <a:buAutoNum type="arabicPeriod"/>
            </a:pPr>
            <a:r>
              <a:rPr lang="en-US" dirty="0" smtClean="0"/>
              <a:t>Provide substrates for gluconeogenesis (muscle/fat)</a:t>
            </a:r>
          </a:p>
          <a:p>
            <a:pPr marL="514350" indent="-514350">
              <a:buFont typeface="+mj-lt"/>
              <a:buAutoNum type="arabicPeriod"/>
            </a:pPr>
            <a:r>
              <a:rPr lang="en-US" dirty="0" smtClean="0"/>
              <a:t>Prevent glucose uptake (muscle/fat)</a:t>
            </a:r>
          </a:p>
        </p:txBody>
      </p:sp>
    </p:spTree>
    <p:extLst>
      <p:ext uri="{BB962C8B-B14F-4D97-AF65-F5344CB8AC3E}">
        <p14:creationId xmlns:p14="http://schemas.microsoft.com/office/powerpoint/2010/main" val="21655166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Chronically elevated glucocorticoid signaling would cause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Hypoglycemia</a:t>
            </a:r>
          </a:p>
          <a:p>
            <a:pPr marL="514350" indent="-514350" eaLnBrk="1" hangingPunct="1">
              <a:buFont typeface="Arial" charset="0"/>
              <a:buAutoNum type="alphaUcPeriod"/>
            </a:pPr>
            <a:r>
              <a:rPr lang="en-US" dirty="0" smtClean="0">
                <a:latin typeface="Calibri" charset="0"/>
                <a:ea typeface="MS PGothic" charset="0"/>
              </a:rPr>
              <a:t>Hyperglycemia</a:t>
            </a:r>
          </a:p>
          <a:p>
            <a:pPr marL="514350" indent="-514350" eaLnBrk="1" hangingPunct="1">
              <a:buFont typeface="Arial" charset="0"/>
              <a:buAutoNum type="alphaUcPeriod"/>
            </a:pPr>
            <a:r>
              <a:rPr lang="en-US" dirty="0" smtClean="0">
                <a:latin typeface="Calibri" charset="0"/>
                <a:ea typeface="MS PGothic" charset="0"/>
              </a:rPr>
              <a:t>Muscle growth</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8" name="TPChart" descr="605917CDD8C94B44845D4A41BE4A31A5Chart20150325165805365.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6" name="CAI1"/>
          <p:cNvSpPr/>
          <p:nvPr>
            <p:custDataLst>
              <p:tags r:id="rId4"/>
            </p:custDataLst>
          </p:nvPr>
        </p:nvSpPr>
        <p:spPr>
          <a:xfrm>
            <a:off x="1037590" y="2133600"/>
            <a:ext cx="2566988"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5" name="TPCountdown"/>
          <p:cNvGrpSpPr/>
          <p:nvPr>
            <p:custDataLst>
              <p:tags r:id="rId6"/>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Cortisol on Immune Function</a:t>
            </a:r>
            <a:endParaRPr lang="en-US" dirty="0"/>
          </a:p>
        </p:txBody>
      </p:sp>
      <p:pic>
        <p:nvPicPr>
          <p:cNvPr id="4" name="Picture 85" descr="nrrheum_2012_166-f3"/>
          <p:cNvPicPr>
            <a:picLocks noChangeAspect="1" noChangeArrowheads="1"/>
          </p:cNvPicPr>
          <p:nvPr/>
        </p:nvPicPr>
        <p:blipFill rotWithShape="1">
          <a:blip r:embed="rId2">
            <a:extLst>
              <a:ext uri="{28A0092B-C50C-407E-A947-70E740481C1C}">
                <a14:useLocalDpi xmlns:a14="http://schemas.microsoft.com/office/drawing/2010/main" val="0"/>
              </a:ext>
            </a:extLst>
          </a:blip>
          <a:srcRect b="48276"/>
          <a:stretch/>
        </p:blipFill>
        <p:spPr bwMode="auto">
          <a:xfrm>
            <a:off x="1851024" y="1549399"/>
            <a:ext cx="5375275" cy="4469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7166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11</a:t>
            </a:r>
            <a:r>
              <a:rPr lang="en-US" dirty="0" smtClean="0">
                <a:latin typeface="Symbol" charset="2"/>
                <a:cs typeface="Symbol" charset="2"/>
              </a:rPr>
              <a:t>b</a:t>
            </a:r>
            <a:r>
              <a:rPr lang="en-US" dirty="0" smtClean="0"/>
              <a:t>-HSD 2 and Local Concentrations of Glucocorticoids</a:t>
            </a:r>
            <a:endParaRPr lang="en-US" dirty="0"/>
          </a:p>
        </p:txBody>
      </p:sp>
      <p:pic>
        <p:nvPicPr>
          <p:cNvPr id="3" name="Picture 2"/>
          <p:cNvPicPr>
            <a:picLocks noChangeAspect="1"/>
          </p:cNvPicPr>
          <p:nvPr/>
        </p:nvPicPr>
        <p:blipFill>
          <a:blip r:embed="rId2"/>
          <a:stretch>
            <a:fillRect/>
          </a:stretch>
        </p:blipFill>
        <p:spPr>
          <a:xfrm>
            <a:off x="774700" y="1841500"/>
            <a:ext cx="7594600" cy="3175000"/>
          </a:xfrm>
          <a:prstGeom prst="rect">
            <a:avLst/>
          </a:prstGeom>
        </p:spPr>
      </p:pic>
    </p:spTree>
    <p:extLst>
      <p:ext uri="{BB962C8B-B14F-4D97-AF65-F5344CB8AC3E}">
        <p14:creationId xmlns:p14="http://schemas.microsoft.com/office/powerpoint/2010/main" val="12224277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Adrenal Steroid Hormone </a:t>
            </a:r>
            <a:r>
              <a:rPr lang="en-US" dirty="0" err="1" smtClean="0"/>
              <a:t>Disfunction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742229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CAH Mutations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88" y="1573213"/>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 name="Text Box 4"/>
          <p:cNvSpPr txBox="1">
            <a:spLocks noChangeArrowheads="1"/>
          </p:cNvSpPr>
          <p:nvPr/>
        </p:nvSpPr>
        <p:spPr bwMode="auto">
          <a:xfrm>
            <a:off x="1855788" y="6323013"/>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
        <p:nvSpPr>
          <p:cNvPr id="6" name="Rectangle 5"/>
          <p:cNvSpPr/>
          <p:nvPr/>
        </p:nvSpPr>
        <p:spPr>
          <a:xfrm>
            <a:off x="27940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94000" y="42291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52900" y="35560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387147" y="2997200"/>
            <a:ext cx="648653" cy="2667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500" y="307975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946400" y="2463800"/>
            <a:ext cx="990600" cy="368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715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Adrenal Gland and Stress Hormones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6568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a:t>
            </a:r>
            <a:endParaRPr lang="en-US" dirty="0"/>
          </a:p>
        </p:txBody>
      </p:sp>
      <p:sp>
        <p:nvSpPr>
          <p:cNvPr id="4" name="Content Placeholder 3"/>
          <p:cNvSpPr>
            <a:spLocks noGrp="1"/>
          </p:cNvSpPr>
          <p:nvPr>
            <p:ph idx="1"/>
          </p:nvPr>
        </p:nvSpPr>
        <p:spPr/>
        <p:txBody>
          <a:bodyPr/>
          <a:lstStyle/>
          <a:p>
            <a:r>
              <a:rPr lang="en-US" dirty="0"/>
              <a:t>Congenital Adrenal </a:t>
            </a:r>
            <a:r>
              <a:rPr lang="en-US" dirty="0" smtClean="0"/>
              <a:t>Hyperplasia (aka </a:t>
            </a:r>
            <a:r>
              <a:rPr lang="en-US" dirty="0" err="1" smtClean="0"/>
              <a:t>adrenogenital</a:t>
            </a:r>
            <a:r>
              <a:rPr lang="en-US" dirty="0" smtClean="0"/>
              <a:t> syndrome)</a:t>
            </a:r>
          </a:p>
          <a:p>
            <a:r>
              <a:rPr lang="en-US" dirty="0" smtClean="0"/>
              <a:t>Mutations in genes involved in the biosynthesis of cortisol/aldosterone</a:t>
            </a:r>
          </a:p>
          <a:p>
            <a:r>
              <a:rPr lang="en-US" dirty="0" smtClean="0"/>
              <a:t>What would be the effects on</a:t>
            </a:r>
          </a:p>
          <a:p>
            <a:pPr lvl="1"/>
            <a:r>
              <a:rPr lang="en-US" dirty="0" smtClean="0"/>
              <a:t>Sex hormone production</a:t>
            </a:r>
          </a:p>
          <a:p>
            <a:pPr lvl="1"/>
            <a:r>
              <a:rPr lang="en-US" dirty="0" smtClean="0"/>
              <a:t>Salt balance</a:t>
            </a:r>
          </a:p>
          <a:p>
            <a:pPr lvl="1"/>
            <a:r>
              <a:rPr lang="en-US" dirty="0" smtClean="0"/>
              <a:t>Adrenal size</a:t>
            </a:r>
          </a:p>
          <a:p>
            <a:endParaRPr lang="en-US" dirty="0"/>
          </a:p>
        </p:txBody>
      </p:sp>
    </p:spTree>
    <p:extLst>
      <p:ext uri="{BB962C8B-B14F-4D97-AF65-F5344CB8AC3E}">
        <p14:creationId xmlns:p14="http://schemas.microsoft.com/office/powerpoint/2010/main" val="11740115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A Patient with a type of  CAH that can not make Cortisol Would be Expected to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Reduced CRH Levels</a:t>
            </a:r>
          </a:p>
          <a:p>
            <a:pPr marL="514350" indent="-514350" eaLnBrk="1" hangingPunct="1">
              <a:buFont typeface="Arial" charset="0"/>
              <a:buAutoNum type="alphaUcPeriod"/>
            </a:pPr>
            <a:r>
              <a:rPr lang="en-US" dirty="0" smtClean="0">
                <a:latin typeface="Calibri" charset="0"/>
                <a:ea typeface="MS PGothic" charset="0"/>
              </a:rPr>
              <a:t>Enlarged Adrenals</a:t>
            </a:r>
          </a:p>
          <a:p>
            <a:pPr marL="514350" indent="-514350" eaLnBrk="1" hangingPunct="1">
              <a:buFont typeface="Arial" charset="0"/>
              <a:buAutoNum type="alphaUcPeriod"/>
            </a:pPr>
            <a:r>
              <a:rPr lang="en-US" dirty="0" smtClean="0">
                <a:latin typeface="Calibri" charset="0"/>
                <a:ea typeface="MS PGothic" charset="0"/>
              </a:rPr>
              <a:t>Risk of </a:t>
            </a:r>
            <a:r>
              <a:rPr lang="en-US" dirty="0" err="1" smtClean="0">
                <a:latin typeface="Calibri" charset="0"/>
                <a:ea typeface="MS PGothic" charset="0"/>
              </a:rPr>
              <a:t>Addisonian</a:t>
            </a:r>
            <a:r>
              <a:rPr lang="en-US" dirty="0" smtClean="0">
                <a:latin typeface="Calibri" charset="0"/>
                <a:ea typeface="MS PGothic" charset="0"/>
              </a:rPr>
              <a:t> Crisis</a:t>
            </a:r>
          </a:p>
          <a:p>
            <a:pPr marL="514350" indent="-514350" eaLnBrk="1" hangingPunct="1">
              <a:buFont typeface="Arial" charset="0"/>
              <a:buAutoNum type="alphaUcPeriod"/>
            </a:pPr>
            <a:r>
              <a:rPr lang="en-US" dirty="0" smtClean="0">
                <a:latin typeface="Calibri" charset="0"/>
                <a:ea typeface="MS PGothic" charset="0"/>
              </a:rPr>
              <a:t>B + C</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0" name="TPChart" descr="2DA0C61F675040CFB241AA26FD05097EChart20150325165805431.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3791712"/>
            <a:ext cx="94118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7" name="TPCountdown"/>
          <p:cNvGrpSpPr/>
          <p:nvPr>
            <p:custDataLst>
              <p:tags r:id="rId6"/>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Addison’s Disease</a:t>
            </a:r>
            <a:endParaRPr lang="en-US" dirty="0"/>
          </a:p>
        </p:txBody>
      </p:sp>
      <p:sp>
        <p:nvSpPr>
          <p:cNvPr id="3" name="Content Placeholder 2"/>
          <p:cNvSpPr>
            <a:spLocks noGrp="1"/>
          </p:cNvSpPr>
          <p:nvPr>
            <p:ph idx="1"/>
          </p:nvPr>
        </p:nvSpPr>
        <p:spPr>
          <a:xfrm>
            <a:off x="457200" y="1600200"/>
            <a:ext cx="3975100" cy="4525963"/>
          </a:xfrm>
        </p:spPr>
        <p:txBody>
          <a:bodyPr>
            <a:normAutofit fontScale="92500" lnSpcReduction="10000"/>
          </a:bodyPr>
          <a:lstStyle/>
          <a:p>
            <a:r>
              <a:rPr lang="en-US" dirty="0" smtClean="0"/>
              <a:t>Autoimmune destruction of adrenal gland</a:t>
            </a:r>
          </a:p>
          <a:p>
            <a:r>
              <a:rPr lang="en-US" dirty="0" smtClean="0"/>
              <a:t>How would this anatomically differ from CAH?</a:t>
            </a:r>
          </a:p>
          <a:p>
            <a:r>
              <a:rPr lang="en-US" dirty="0" smtClean="0"/>
              <a:t>Why would blood pressure be low?</a:t>
            </a:r>
          </a:p>
          <a:p>
            <a:r>
              <a:rPr lang="en-US" dirty="0" smtClean="0"/>
              <a:t>Why would there be a risk of hypoglycemia?</a:t>
            </a:r>
          </a:p>
          <a:p>
            <a:endParaRPr lang="en-US" dirty="0"/>
          </a:p>
        </p:txBody>
      </p:sp>
      <p:pic>
        <p:nvPicPr>
          <p:cNvPr id="4" name="Picture 3"/>
          <p:cNvPicPr>
            <a:picLocks noChangeAspect="1"/>
          </p:cNvPicPr>
          <p:nvPr/>
        </p:nvPicPr>
        <p:blipFill>
          <a:blip r:embed="rId3"/>
          <a:stretch>
            <a:fillRect/>
          </a:stretch>
        </p:blipFill>
        <p:spPr>
          <a:xfrm>
            <a:off x="4718705" y="1943100"/>
            <a:ext cx="4425295" cy="3314700"/>
          </a:xfrm>
          <a:prstGeom prst="rect">
            <a:avLst/>
          </a:prstGeom>
        </p:spPr>
      </p:pic>
    </p:spTree>
    <p:extLst>
      <p:ext uri="{BB962C8B-B14F-4D97-AF65-F5344CB8AC3E}">
        <p14:creationId xmlns:p14="http://schemas.microsoft.com/office/powerpoint/2010/main" val="18479498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Hyperpigmentation in Addison’s</a:t>
            </a:r>
            <a:endParaRPr lang="en-US" dirty="0"/>
          </a:p>
        </p:txBody>
      </p:sp>
      <p:pic>
        <p:nvPicPr>
          <p:cNvPr id="4" name="Picture 3"/>
          <p:cNvPicPr>
            <a:picLocks noChangeAspect="1"/>
          </p:cNvPicPr>
          <p:nvPr/>
        </p:nvPicPr>
        <p:blipFill rotWithShape="1">
          <a:blip r:embed="rId2"/>
          <a:srcRect t="6296"/>
          <a:stretch/>
        </p:blipFill>
        <p:spPr>
          <a:xfrm>
            <a:off x="457200" y="1417638"/>
            <a:ext cx="3803169" cy="4157662"/>
          </a:xfrm>
          <a:prstGeom prst="rect">
            <a:avLst/>
          </a:prstGeom>
        </p:spPr>
      </p:pic>
      <p:pic>
        <p:nvPicPr>
          <p:cNvPr id="5" name="Picture 4"/>
          <p:cNvPicPr>
            <a:picLocks noChangeAspect="1"/>
          </p:cNvPicPr>
          <p:nvPr/>
        </p:nvPicPr>
        <p:blipFill>
          <a:blip r:embed="rId3"/>
          <a:stretch>
            <a:fillRect/>
          </a:stretch>
        </p:blipFill>
        <p:spPr>
          <a:xfrm>
            <a:off x="4013200" y="1758318"/>
            <a:ext cx="5130800" cy="3465731"/>
          </a:xfrm>
          <a:prstGeom prst="rect">
            <a:avLst/>
          </a:prstGeom>
        </p:spPr>
      </p:pic>
      <p:sp>
        <p:nvSpPr>
          <p:cNvPr id="6" name="TextBox 5"/>
          <p:cNvSpPr txBox="1"/>
          <p:nvPr/>
        </p:nvSpPr>
        <p:spPr>
          <a:xfrm>
            <a:off x="3517900" y="5702300"/>
            <a:ext cx="2012503" cy="369332"/>
          </a:xfrm>
          <a:prstGeom prst="rect">
            <a:avLst/>
          </a:prstGeom>
          <a:noFill/>
        </p:spPr>
        <p:txBody>
          <a:bodyPr wrap="none" rtlCol="0">
            <a:spAutoFit/>
          </a:bodyPr>
          <a:lstStyle/>
          <a:p>
            <a:r>
              <a:rPr lang="en-US" dirty="0" smtClean="0"/>
              <a:t>Hyperpigmentation</a:t>
            </a:r>
            <a:endParaRPr lang="en-US" dirty="0"/>
          </a:p>
        </p:txBody>
      </p:sp>
      <p:cxnSp>
        <p:nvCxnSpPr>
          <p:cNvPr id="8" name="Straight Arrow Connector 7"/>
          <p:cNvCxnSpPr>
            <a:endCxn id="6" idx="0"/>
          </p:cNvCxnSpPr>
          <p:nvPr/>
        </p:nvCxnSpPr>
        <p:spPr>
          <a:xfrm>
            <a:off x="4483100" y="4775200"/>
            <a:ext cx="41052" cy="927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9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Tumors Affecting Adrenal Function</a:t>
            </a:r>
            <a:endParaRPr lang="en-US" dirty="0"/>
          </a:p>
        </p:txBody>
      </p:sp>
      <p:sp>
        <p:nvSpPr>
          <p:cNvPr id="3" name="Content Placeholder 2"/>
          <p:cNvSpPr>
            <a:spLocks noGrp="1"/>
          </p:cNvSpPr>
          <p:nvPr>
            <p:ph idx="1"/>
          </p:nvPr>
        </p:nvSpPr>
        <p:spPr/>
        <p:txBody>
          <a:bodyPr/>
          <a:lstStyle/>
          <a:p>
            <a:r>
              <a:rPr lang="en-US" dirty="0" smtClean="0"/>
              <a:t>Conn’s syndrome (adenoma of </a:t>
            </a:r>
            <a:r>
              <a:rPr lang="en-US" dirty="0" err="1" smtClean="0"/>
              <a:t>zona</a:t>
            </a:r>
            <a:r>
              <a:rPr lang="en-US" dirty="0" smtClean="0"/>
              <a:t> </a:t>
            </a:r>
            <a:r>
              <a:rPr lang="en-US" dirty="0" err="1" smtClean="0"/>
              <a:t>glomerulosa</a:t>
            </a:r>
            <a:r>
              <a:rPr lang="en-US" dirty="0" smtClean="0"/>
              <a:t>)</a:t>
            </a:r>
          </a:p>
          <a:p>
            <a:r>
              <a:rPr lang="en-US" dirty="0" smtClean="0"/>
              <a:t>Cushing’s syndrome</a:t>
            </a:r>
          </a:p>
          <a:p>
            <a:pPr lvl="1"/>
            <a:r>
              <a:rPr lang="en-US" dirty="0" smtClean="0"/>
              <a:t>pituitary adenoma (ACTH releasing) or </a:t>
            </a:r>
          </a:p>
          <a:p>
            <a:pPr lvl="1"/>
            <a:r>
              <a:rPr lang="en-US" dirty="0" smtClean="0"/>
              <a:t>adenoma of </a:t>
            </a:r>
            <a:r>
              <a:rPr lang="en-US" dirty="0" err="1" smtClean="0"/>
              <a:t>zona</a:t>
            </a:r>
            <a:r>
              <a:rPr lang="en-US" dirty="0" smtClean="0"/>
              <a:t> </a:t>
            </a:r>
            <a:r>
              <a:rPr lang="en-US" dirty="0" err="1" smtClean="0"/>
              <a:t>fasciculata</a:t>
            </a:r>
            <a:endParaRPr lang="en-US" dirty="0"/>
          </a:p>
        </p:txBody>
      </p:sp>
    </p:spTree>
    <p:extLst>
      <p:ext uri="{BB962C8B-B14F-4D97-AF65-F5344CB8AC3E}">
        <p14:creationId xmlns:p14="http://schemas.microsoft.com/office/powerpoint/2010/main" val="195308056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Cushing’s Syndrome (ACTH overproducing tumors) have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Elevated CRH</a:t>
            </a:r>
          </a:p>
          <a:p>
            <a:pPr marL="514350" indent="-514350" eaLnBrk="1" hangingPunct="1">
              <a:buFont typeface="Arial" charset="0"/>
              <a:buAutoNum type="alphaUcPeriod"/>
            </a:pPr>
            <a:r>
              <a:rPr lang="en-US" dirty="0" smtClean="0">
                <a:latin typeface="Calibri" charset="0"/>
                <a:ea typeface="MS PGothic" charset="0"/>
              </a:rPr>
              <a:t>Lowered CRH</a:t>
            </a:r>
          </a:p>
          <a:p>
            <a:pPr marL="514350" indent="-514350" eaLnBrk="1" hangingPunct="1">
              <a:buFont typeface="Arial" charset="0"/>
              <a:buAutoNum type="alphaUcPeriod"/>
            </a:pPr>
            <a:r>
              <a:rPr lang="en-US" dirty="0" smtClean="0">
                <a:latin typeface="Calibri" charset="0"/>
                <a:ea typeface="MS PGothic" charset="0"/>
              </a:rPr>
              <a:t>Lowered Cortisol</a:t>
            </a:r>
          </a:p>
          <a:p>
            <a:pPr marL="514350" indent="-514350" eaLnBrk="1" hangingPunct="1">
              <a:buFont typeface="Arial" charset="0"/>
              <a:buAutoNum type="alphaUcPeriod"/>
            </a:pPr>
            <a:r>
              <a:rPr lang="en-US" dirty="0" smtClean="0">
                <a:latin typeface="Calibri" charset="0"/>
                <a:ea typeface="MS PGothic" charset="0"/>
              </a:rPr>
              <a:t>Lowered Aldosterone</a:t>
            </a:r>
            <a:endParaRPr lang="en-US" dirty="0">
              <a:latin typeface="Calibri" charset="0"/>
              <a:ea typeface="MS PGothic" charset="0"/>
            </a:endParaRPr>
          </a:p>
        </p:txBody>
      </p:sp>
      <p:pic>
        <p:nvPicPr>
          <p:cNvPr id="8" name="TPChart" descr="FDC20842ABF44EFB903CFD4890FBC565Chart2015032516580539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133600"/>
            <a:ext cx="2335014"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7" name="TPCountdown"/>
          <p:cNvGrpSpPr/>
          <p:nvPr>
            <p:custDataLst>
              <p:tags r:id="rId6"/>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Night Time Workers</a:t>
            </a:r>
            <a:endParaRPr lang="en-US" dirty="0"/>
          </a:p>
        </p:txBody>
      </p:sp>
      <p:pic>
        <p:nvPicPr>
          <p:cNvPr id="4" name="Picture 3"/>
          <p:cNvPicPr>
            <a:picLocks noChangeAspect="1"/>
          </p:cNvPicPr>
          <p:nvPr/>
        </p:nvPicPr>
        <p:blipFill>
          <a:blip r:embed="rId3"/>
          <a:stretch>
            <a:fillRect/>
          </a:stretch>
        </p:blipFill>
        <p:spPr>
          <a:xfrm>
            <a:off x="2209800" y="1765300"/>
            <a:ext cx="4711700" cy="3314700"/>
          </a:xfrm>
          <a:prstGeom prst="rect">
            <a:avLst/>
          </a:prstGeom>
        </p:spPr>
      </p:pic>
      <p:sp>
        <p:nvSpPr>
          <p:cNvPr id="5" name="TextBox 4"/>
          <p:cNvSpPr txBox="1"/>
          <p:nvPr/>
        </p:nvSpPr>
        <p:spPr>
          <a:xfrm>
            <a:off x="2755900" y="5651500"/>
            <a:ext cx="6388100" cy="1200329"/>
          </a:xfrm>
          <a:prstGeom prst="rect">
            <a:avLst/>
          </a:prstGeom>
          <a:noFill/>
        </p:spPr>
        <p:txBody>
          <a:bodyPr wrap="square" rtlCol="0">
            <a:spAutoFit/>
          </a:bodyPr>
          <a:lstStyle/>
          <a:p>
            <a:r>
              <a:rPr lang="en-US" dirty="0" err="1" smtClean="0"/>
              <a:t>Scheer</a:t>
            </a:r>
            <a:r>
              <a:rPr lang="en-US" dirty="0" smtClean="0"/>
              <a:t> </a:t>
            </a:r>
            <a:r>
              <a:rPr lang="en-US" dirty="0"/>
              <a:t>F A</a:t>
            </a:r>
            <a:r>
              <a:rPr lang="en-US" dirty="0" smtClean="0"/>
              <a:t>JL</a:t>
            </a:r>
            <a:r>
              <a:rPr lang="en-US" dirty="0"/>
              <a:t>, Hilton MF, </a:t>
            </a:r>
            <a:r>
              <a:rPr lang="en-US" dirty="0" err="1"/>
              <a:t>Mantzoros</a:t>
            </a:r>
            <a:r>
              <a:rPr lang="en-US" dirty="0"/>
              <a:t> CS, Shea S </a:t>
            </a:r>
            <a:r>
              <a:rPr lang="en-US" dirty="0" smtClean="0"/>
              <a:t>A </a:t>
            </a:r>
            <a:r>
              <a:rPr lang="en-US" dirty="0"/>
              <a:t>(2009) Adverse metabolic and cardiovascular consequences of circadian misalignment.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106: 4453–4458. doi:10.1073/pnas.0808180106.</a:t>
            </a:r>
          </a:p>
        </p:txBody>
      </p:sp>
      <p:sp>
        <p:nvSpPr>
          <p:cNvPr id="6" name="TextBox 5"/>
          <p:cNvSpPr txBox="1"/>
          <p:nvPr/>
        </p:nvSpPr>
        <p:spPr>
          <a:xfrm>
            <a:off x="7086600" y="2209800"/>
            <a:ext cx="1647882" cy="646331"/>
          </a:xfrm>
          <a:prstGeom prst="rect">
            <a:avLst/>
          </a:prstGeom>
          <a:noFill/>
        </p:spPr>
        <p:txBody>
          <a:bodyPr wrap="none" rtlCol="0">
            <a:spAutoFit/>
          </a:bodyPr>
          <a:lstStyle/>
          <a:p>
            <a:r>
              <a:rPr lang="en-US" dirty="0" smtClean="0">
                <a:solidFill>
                  <a:srgbClr val="008000"/>
                </a:solidFill>
              </a:rPr>
              <a:t>Normal</a:t>
            </a:r>
          </a:p>
          <a:p>
            <a:r>
              <a:rPr lang="en-US" dirty="0" smtClean="0">
                <a:solidFill>
                  <a:srgbClr val="FF0000"/>
                </a:solidFill>
              </a:rPr>
              <a:t>Sleep disrupted</a:t>
            </a:r>
            <a:endParaRPr lang="en-US" dirty="0">
              <a:solidFill>
                <a:srgbClr val="FF0000"/>
              </a:solidFill>
            </a:endParaRPr>
          </a:p>
        </p:txBody>
      </p:sp>
    </p:spTree>
    <p:extLst>
      <p:ext uri="{BB962C8B-B14F-4D97-AF65-F5344CB8AC3E}">
        <p14:creationId xmlns:p14="http://schemas.microsoft.com/office/powerpoint/2010/main" val="16950072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Adrenaline Mediates Short-Term Stress Responses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3485880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Epinephrine Summary</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1811508026"/>
              </p:ext>
            </p:extLst>
          </p:nvPr>
        </p:nvGraphicFramePr>
        <p:xfrm>
          <a:off x="457200" y="1582616"/>
          <a:ext cx="8553117" cy="47904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 (5 subtypes)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9874281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and Norepinephrine</a:t>
            </a:r>
            <a:endParaRPr lang="en-US" dirty="0"/>
          </a:p>
        </p:txBody>
      </p:sp>
      <p:pic>
        <p:nvPicPr>
          <p:cNvPr id="3" name="Picture 2"/>
          <p:cNvPicPr>
            <a:picLocks noChangeAspect="1"/>
          </p:cNvPicPr>
          <p:nvPr/>
        </p:nvPicPr>
        <p:blipFill>
          <a:blip r:embed="rId3"/>
          <a:stretch>
            <a:fillRect/>
          </a:stretch>
        </p:blipFill>
        <p:spPr>
          <a:xfrm>
            <a:off x="0" y="1485900"/>
            <a:ext cx="9144000" cy="3883195"/>
          </a:xfrm>
          <a:prstGeom prst="rect">
            <a:avLst/>
          </a:prstGeom>
        </p:spPr>
      </p:pic>
    </p:spTree>
    <p:extLst>
      <p:ext uri="{BB962C8B-B14F-4D97-AF65-F5344CB8AC3E}">
        <p14:creationId xmlns:p14="http://schemas.microsoft.com/office/powerpoint/2010/main" val="2633070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26675828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Epinephrine </a:t>
            </a:r>
            <a:r>
              <a:rPr lang="en-US" dirty="0" err="1" smtClean="0"/>
              <a:t>vs</a:t>
            </a:r>
            <a:r>
              <a:rPr lang="en-US" dirty="0" smtClean="0"/>
              <a:t> Norepinephrine</a:t>
            </a:r>
            <a:endParaRPr lang="en-US" dirty="0"/>
          </a:p>
        </p:txBody>
      </p:sp>
      <p:pic>
        <p:nvPicPr>
          <p:cNvPr id="3" name="Picture 2"/>
          <p:cNvPicPr>
            <a:picLocks noChangeAspect="1"/>
          </p:cNvPicPr>
          <p:nvPr/>
        </p:nvPicPr>
        <p:blipFill>
          <a:blip r:embed="rId2"/>
          <a:stretch>
            <a:fillRect/>
          </a:stretch>
        </p:blipFill>
        <p:spPr>
          <a:xfrm>
            <a:off x="101600" y="1257300"/>
            <a:ext cx="8158247" cy="4330700"/>
          </a:xfrm>
          <a:prstGeom prst="rect">
            <a:avLst/>
          </a:prstGeom>
        </p:spPr>
      </p:pic>
      <p:sp>
        <p:nvSpPr>
          <p:cNvPr id="4" name="TextBox 3"/>
          <p:cNvSpPr txBox="1"/>
          <p:nvPr/>
        </p:nvSpPr>
        <p:spPr>
          <a:xfrm>
            <a:off x="1384300" y="6121400"/>
            <a:ext cx="7074811" cy="369332"/>
          </a:xfrm>
          <a:prstGeom prst="rect">
            <a:avLst/>
          </a:prstGeom>
          <a:noFill/>
        </p:spPr>
        <p:txBody>
          <a:bodyPr wrap="none" rtlCol="0">
            <a:spAutoFit/>
          </a:bodyPr>
          <a:lstStyle/>
          <a:p>
            <a:r>
              <a:rPr lang="en-US" dirty="0" smtClean="0"/>
              <a:t>Dashed line is level in circulation needed to elicit a physiological response</a:t>
            </a:r>
            <a:endParaRPr lang="en-US" dirty="0"/>
          </a:p>
        </p:txBody>
      </p:sp>
    </p:spTree>
    <p:extLst>
      <p:ext uri="{BB962C8B-B14F-4D97-AF65-F5344CB8AC3E}">
        <p14:creationId xmlns:p14="http://schemas.microsoft.com/office/powerpoint/2010/main" val="287394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Adrenaline </a:t>
            </a:r>
            <a:r>
              <a:rPr lang="en-US" dirty="0" err="1" smtClean="0"/>
              <a:t>vs</a:t>
            </a:r>
            <a:r>
              <a:rPr lang="en-US" dirty="0" smtClean="0"/>
              <a:t> Cortisol Release</a:t>
            </a:r>
            <a:endParaRPr lang="en-US" dirty="0"/>
          </a:p>
        </p:txBody>
      </p:sp>
      <p:pic>
        <p:nvPicPr>
          <p:cNvPr id="3" name="Picture 2"/>
          <p:cNvPicPr>
            <a:picLocks noChangeAspect="1"/>
          </p:cNvPicPr>
          <p:nvPr/>
        </p:nvPicPr>
        <p:blipFill>
          <a:blip r:embed="rId2"/>
          <a:stretch>
            <a:fillRect/>
          </a:stretch>
        </p:blipFill>
        <p:spPr>
          <a:xfrm>
            <a:off x="1333501" y="1417638"/>
            <a:ext cx="6311900" cy="5358540"/>
          </a:xfrm>
          <a:prstGeom prst="rect">
            <a:avLst/>
          </a:prstGeom>
        </p:spPr>
      </p:pic>
    </p:spTree>
    <p:extLst>
      <p:ext uri="{BB962C8B-B14F-4D97-AF65-F5344CB8AC3E}">
        <p14:creationId xmlns:p14="http://schemas.microsoft.com/office/powerpoint/2010/main" val="26687904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Cardiovascular Roles of Epinephrine</a:t>
            </a:r>
            <a:endParaRPr lang="en-US" dirty="0"/>
          </a:p>
        </p:txBody>
      </p:sp>
      <p:pic>
        <p:nvPicPr>
          <p:cNvPr id="3" name="Picture 2"/>
          <p:cNvPicPr>
            <a:picLocks noChangeAspect="1"/>
          </p:cNvPicPr>
          <p:nvPr/>
        </p:nvPicPr>
        <p:blipFill>
          <a:blip r:embed="rId3"/>
          <a:stretch>
            <a:fillRect/>
          </a:stretch>
        </p:blipFill>
        <p:spPr>
          <a:xfrm>
            <a:off x="2006600" y="1328070"/>
            <a:ext cx="5129486" cy="5529929"/>
          </a:xfrm>
          <a:prstGeom prst="rect">
            <a:avLst/>
          </a:prstGeom>
        </p:spPr>
      </p:pic>
      <p:sp>
        <p:nvSpPr>
          <p:cNvPr id="4" name="TextBox 3"/>
          <p:cNvSpPr txBox="1"/>
          <p:nvPr/>
        </p:nvSpPr>
        <p:spPr>
          <a:xfrm>
            <a:off x="2458166" y="6216134"/>
            <a:ext cx="451566" cy="369332"/>
          </a:xfrm>
          <a:prstGeom prst="rect">
            <a:avLst/>
          </a:prstGeom>
          <a:noFill/>
        </p:spPr>
        <p:txBody>
          <a:bodyPr wrap="none" rtlCol="0">
            <a:spAutoFit/>
          </a:bodyPr>
          <a:lstStyle/>
          <a:p>
            <a:r>
              <a:rPr lang="en-US" dirty="0" err="1" smtClean="0"/>
              <a:t>Gq</a:t>
            </a:r>
            <a:endParaRPr lang="en-US" dirty="0"/>
          </a:p>
        </p:txBody>
      </p:sp>
      <p:sp>
        <p:nvSpPr>
          <p:cNvPr id="5" name="TextBox 4"/>
          <p:cNvSpPr txBox="1"/>
          <p:nvPr/>
        </p:nvSpPr>
        <p:spPr>
          <a:xfrm>
            <a:off x="4628415" y="6216134"/>
            <a:ext cx="383263" cy="369332"/>
          </a:xfrm>
          <a:prstGeom prst="rect">
            <a:avLst/>
          </a:prstGeom>
          <a:noFill/>
        </p:spPr>
        <p:txBody>
          <a:bodyPr wrap="none" rtlCol="0">
            <a:spAutoFit/>
          </a:bodyPr>
          <a:lstStyle/>
          <a:p>
            <a:r>
              <a:rPr lang="en-US" dirty="0" err="1" smtClean="0"/>
              <a:t>Gi</a:t>
            </a:r>
            <a:endParaRPr lang="en-US" dirty="0"/>
          </a:p>
        </p:txBody>
      </p:sp>
      <p:sp>
        <p:nvSpPr>
          <p:cNvPr id="6" name="TextBox 5"/>
          <p:cNvSpPr txBox="1"/>
          <p:nvPr/>
        </p:nvSpPr>
        <p:spPr>
          <a:xfrm>
            <a:off x="6018486" y="6501368"/>
            <a:ext cx="420570" cy="369332"/>
          </a:xfrm>
          <a:prstGeom prst="rect">
            <a:avLst/>
          </a:prstGeom>
          <a:noFill/>
        </p:spPr>
        <p:txBody>
          <a:bodyPr wrap="none" rtlCol="0">
            <a:spAutoFit/>
          </a:bodyPr>
          <a:lstStyle/>
          <a:p>
            <a:r>
              <a:rPr lang="en-US" dirty="0" err="1" smtClean="0"/>
              <a:t>Gs</a:t>
            </a:r>
            <a:endParaRPr lang="en-US" dirty="0"/>
          </a:p>
        </p:txBody>
      </p:sp>
    </p:spTree>
    <p:extLst>
      <p:ext uri="{BB962C8B-B14F-4D97-AF65-F5344CB8AC3E}">
        <p14:creationId xmlns:p14="http://schemas.microsoft.com/office/powerpoint/2010/main" val="1999207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would a beta blocker affect?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Cortisol induction of gluconeogenesis</a:t>
            </a:r>
          </a:p>
          <a:p>
            <a:pPr marL="514350" indent="-514350" eaLnBrk="1" hangingPunct="1">
              <a:buFont typeface="Arial" charset="0"/>
              <a:buAutoNum type="alphaUcPeriod"/>
            </a:pPr>
            <a:r>
              <a:rPr lang="en-US" dirty="0" smtClean="0">
                <a:latin typeface="Calibri" charset="0"/>
                <a:ea typeface="MS PGothic" charset="0"/>
              </a:rPr>
              <a:t>Stress-induced reduction of heart rate</a:t>
            </a:r>
          </a:p>
          <a:p>
            <a:pPr marL="514350" indent="-514350" eaLnBrk="1" hangingPunct="1">
              <a:buFont typeface="Arial" charset="0"/>
              <a:buAutoNum type="alphaUcPeriod"/>
            </a:pPr>
            <a:r>
              <a:rPr lang="en-US" dirty="0" smtClean="0">
                <a:latin typeface="Calibri" charset="0"/>
                <a:ea typeface="MS PGothic" charset="0"/>
              </a:rPr>
              <a:t>Vasodilation of GI smooth muscle</a:t>
            </a:r>
          </a:p>
          <a:p>
            <a:pPr marL="514350" indent="-514350" eaLnBrk="1" hangingPunct="1">
              <a:buFont typeface="Arial" charset="0"/>
              <a:buAutoNum type="alphaUcPeriod"/>
            </a:pPr>
            <a:r>
              <a:rPr lang="en-US" dirty="0" smtClean="0">
                <a:latin typeface="Calibri" charset="0"/>
                <a:ea typeface="MS PGothic" charset="0"/>
              </a:rPr>
              <a:t>Stress-induced lipolysis</a:t>
            </a:r>
            <a:endParaRPr lang="en-US" dirty="0">
              <a:latin typeface="Calibri" charset="0"/>
              <a:ea typeface="MS PGothic" charset="0"/>
            </a:endParaRPr>
          </a:p>
        </p:txBody>
      </p:sp>
      <p:pic>
        <p:nvPicPr>
          <p:cNvPr id="8" name="TPChart" descr="6AADDA6CF82C4D7A8930715187041E92Chart20150325165805403.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4913376"/>
            <a:ext cx="2547739"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6" name="TPCountdown"/>
          <p:cNvGrpSpPr/>
          <p:nvPr>
            <p:custDataLst>
              <p:tags r:id="rId6"/>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Metabolic Roles of Epinephrine</a:t>
            </a:r>
            <a:endParaRPr lang="en-US" dirty="0"/>
          </a:p>
        </p:txBody>
      </p:sp>
      <p:pic>
        <p:nvPicPr>
          <p:cNvPr id="3" name="Picture 2" descr="cortisol-gluc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852" y="886460"/>
            <a:ext cx="4120896" cy="5212080"/>
          </a:xfrm>
          <a:prstGeom prst="rect">
            <a:avLst/>
          </a:prstGeom>
        </p:spPr>
      </p:pic>
    </p:spTree>
    <p:extLst>
      <p:ext uri="{BB962C8B-B14F-4D97-AF65-F5344CB8AC3E}">
        <p14:creationId xmlns:p14="http://schemas.microsoft.com/office/powerpoint/2010/main" val="37349635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Binds B-AR/</a:t>
            </a:r>
            <a:r>
              <a:rPr lang="en-US" dirty="0" err="1" smtClean="0"/>
              <a:t>Gs</a:t>
            </a:r>
            <a:r>
              <a:rPr lang="en-US" dirty="0" smtClean="0"/>
              <a:t> in Skeletal Muscle/Liver and Fat Tissue</a:t>
            </a:r>
            <a:endParaRPr lang="en-US" dirty="0"/>
          </a:p>
        </p:txBody>
      </p:sp>
      <p:pic>
        <p:nvPicPr>
          <p:cNvPr id="3" name="Picture 2"/>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50237611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Epinephrine Mediated Activation of </a:t>
            </a:r>
            <a:r>
              <a:rPr lang="en-US" dirty="0" err="1" smtClean="0"/>
              <a:t>Glycogenolysis</a:t>
            </a:r>
            <a:endParaRPr lang="en-US" dirty="0"/>
          </a:p>
        </p:txBody>
      </p:sp>
      <p:pic>
        <p:nvPicPr>
          <p:cNvPr id="3" name="Picture 2"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593" y="1484478"/>
            <a:ext cx="4950272" cy="4986421"/>
          </a:xfrm>
          <a:prstGeom prst="rect">
            <a:avLst/>
          </a:prstGeom>
        </p:spPr>
      </p:pic>
      <p:sp>
        <p:nvSpPr>
          <p:cNvPr id="4" name="Rectangle 3"/>
          <p:cNvSpPr/>
          <p:nvPr/>
        </p:nvSpPr>
        <p:spPr>
          <a:xfrm>
            <a:off x="2260600" y="1417638"/>
            <a:ext cx="1752600" cy="7921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35216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Dual Effects of Epinephrine on Gluconeogenesis in the Liver</a:t>
            </a:r>
            <a:endParaRPr lang="en-US" dirty="0"/>
          </a:p>
        </p:txBody>
      </p:sp>
      <p:pic>
        <p:nvPicPr>
          <p:cNvPr id="3" name="Picture 2"/>
          <p:cNvPicPr>
            <a:picLocks noChangeAspect="1"/>
          </p:cNvPicPr>
          <p:nvPr/>
        </p:nvPicPr>
        <p:blipFill>
          <a:blip r:embed="rId2"/>
          <a:stretch>
            <a:fillRect/>
          </a:stretch>
        </p:blipFill>
        <p:spPr>
          <a:xfrm>
            <a:off x="178358" y="1612900"/>
            <a:ext cx="3668725" cy="4597400"/>
          </a:xfrm>
          <a:prstGeom prst="rect">
            <a:avLst/>
          </a:prstGeom>
        </p:spPr>
      </p:pic>
      <p:sp>
        <p:nvSpPr>
          <p:cNvPr id="4" name="TextBox 3"/>
          <p:cNvSpPr txBox="1"/>
          <p:nvPr/>
        </p:nvSpPr>
        <p:spPr>
          <a:xfrm>
            <a:off x="1231900" y="6337300"/>
            <a:ext cx="3417109" cy="369332"/>
          </a:xfrm>
          <a:prstGeom prst="rect">
            <a:avLst/>
          </a:prstGeom>
          <a:noFill/>
        </p:spPr>
        <p:txBody>
          <a:bodyPr wrap="none" rtlCol="0">
            <a:spAutoFit/>
          </a:bodyPr>
          <a:lstStyle/>
          <a:p>
            <a:r>
              <a:rPr lang="en-US" dirty="0" err="1" smtClean="0"/>
              <a:t>Gluconeogenic</a:t>
            </a:r>
            <a:r>
              <a:rPr lang="en-US" dirty="0" smtClean="0"/>
              <a:t> Gene Transcription</a:t>
            </a:r>
            <a:endParaRPr lang="en-US" dirty="0"/>
          </a:p>
        </p:txBody>
      </p:sp>
      <p:pic>
        <p:nvPicPr>
          <p:cNvPr id="5" name="Picture 4"/>
          <p:cNvPicPr>
            <a:picLocks noChangeAspect="1"/>
          </p:cNvPicPr>
          <p:nvPr/>
        </p:nvPicPr>
        <p:blipFill>
          <a:blip r:embed="rId3"/>
          <a:stretch>
            <a:fillRect/>
          </a:stretch>
        </p:blipFill>
        <p:spPr>
          <a:xfrm>
            <a:off x="6484071" y="1612900"/>
            <a:ext cx="2830384" cy="3149600"/>
          </a:xfrm>
          <a:prstGeom prst="rect">
            <a:avLst/>
          </a:prstGeom>
        </p:spPr>
      </p:pic>
      <p:sp>
        <p:nvSpPr>
          <p:cNvPr id="6" name="TextBox 5"/>
          <p:cNvSpPr txBox="1"/>
          <p:nvPr/>
        </p:nvSpPr>
        <p:spPr>
          <a:xfrm>
            <a:off x="4540379" y="2297908"/>
            <a:ext cx="591904" cy="369332"/>
          </a:xfrm>
          <a:prstGeom prst="rect">
            <a:avLst/>
          </a:prstGeom>
          <a:noFill/>
        </p:spPr>
        <p:txBody>
          <a:bodyPr wrap="square" rtlCol="0">
            <a:spAutoFit/>
          </a:bodyPr>
          <a:lstStyle/>
          <a:p>
            <a:r>
              <a:rPr lang="en-US" dirty="0" smtClean="0"/>
              <a:t>PKA</a:t>
            </a:r>
            <a:endParaRPr lang="en-US" dirty="0"/>
          </a:p>
        </p:txBody>
      </p:sp>
      <p:sp>
        <p:nvSpPr>
          <p:cNvPr id="7" name="TextBox 6"/>
          <p:cNvSpPr txBox="1"/>
          <p:nvPr/>
        </p:nvSpPr>
        <p:spPr>
          <a:xfrm>
            <a:off x="5235537" y="3180776"/>
            <a:ext cx="917818" cy="369332"/>
          </a:xfrm>
          <a:prstGeom prst="rect">
            <a:avLst/>
          </a:prstGeom>
          <a:noFill/>
        </p:spPr>
        <p:txBody>
          <a:bodyPr wrap="square" rtlCol="0">
            <a:spAutoFit/>
          </a:bodyPr>
          <a:lstStyle/>
          <a:p>
            <a:r>
              <a:rPr lang="en-US" dirty="0" smtClean="0"/>
              <a:t>PFK-2</a:t>
            </a:r>
            <a:endParaRPr lang="en-US" dirty="0"/>
          </a:p>
        </p:txBody>
      </p:sp>
      <p:cxnSp>
        <p:nvCxnSpPr>
          <p:cNvPr id="8" name="Straight Connector 7"/>
          <p:cNvCxnSpPr/>
          <p:nvPr/>
        </p:nvCxnSpPr>
        <p:spPr>
          <a:xfrm>
            <a:off x="4927600" y="2763311"/>
            <a:ext cx="307937" cy="499615"/>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5075116" y="3142611"/>
            <a:ext cx="307474" cy="280737"/>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V="1">
            <a:off x="5784582" y="2629932"/>
            <a:ext cx="699489" cy="42779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6302830" y="2482574"/>
            <a:ext cx="254001" cy="280737"/>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6157290" y="4953000"/>
            <a:ext cx="2529510" cy="923330"/>
          </a:xfrm>
          <a:prstGeom prst="rect">
            <a:avLst/>
          </a:prstGeom>
          <a:noFill/>
        </p:spPr>
        <p:txBody>
          <a:bodyPr wrap="square" rtlCol="0">
            <a:spAutoFit/>
          </a:bodyPr>
          <a:lstStyle/>
          <a:p>
            <a:r>
              <a:rPr lang="en-US" dirty="0" smtClean="0"/>
              <a:t>Post-Translational Induction of Gluconeogenesis</a:t>
            </a:r>
            <a:endParaRPr lang="en-US" dirty="0"/>
          </a:p>
        </p:txBody>
      </p:sp>
    </p:spTree>
    <p:extLst>
      <p:ext uri="{BB962C8B-B14F-4D97-AF65-F5344CB8AC3E}">
        <p14:creationId xmlns:p14="http://schemas.microsoft.com/office/powerpoint/2010/main" val="1961120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1"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1"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par>
                                <p:cTn id="34" presetID="3" presetClass="entr" presetSubtype="1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par>
                                <p:cTn id="37" presetID="3" presetClass="entr" presetSubtype="1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par>
                                <p:cTn id="40" presetID="3" presetClass="entr" presetSubtype="1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Epinephrine on Lipid Breakdown</a:t>
            </a:r>
            <a:endParaRPr lang="en-US" dirty="0"/>
          </a:p>
        </p:txBody>
      </p:sp>
      <p:pic>
        <p:nvPicPr>
          <p:cNvPr id="3" name="Picture 2"/>
          <p:cNvPicPr>
            <a:picLocks noChangeAspect="1"/>
          </p:cNvPicPr>
          <p:nvPr/>
        </p:nvPicPr>
        <p:blipFill>
          <a:blip r:embed="rId2"/>
          <a:stretch>
            <a:fillRect/>
          </a:stretch>
        </p:blipFill>
        <p:spPr>
          <a:xfrm>
            <a:off x="355600" y="1600200"/>
            <a:ext cx="8191500" cy="4914900"/>
          </a:xfrm>
          <a:prstGeom prst="rect">
            <a:avLst/>
          </a:prstGeom>
        </p:spPr>
      </p:pic>
    </p:spTree>
    <p:extLst>
      <p:ext uri="{BB962C8B-B14F-4D97-AF65-F5344CB8AC3E}">
        <p14:creationId xmlns:p14="http://schemas.microsoft.com/office/powerpoint/2010/main" val="35000918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Symbol" charset="2"/>
                <a:ea typeface="MS PGothic" charset="0"/>
                <a:cs typeface="Symbol" charset="2"/>
              </a:rPr>
              <a:t>b</a:t>
            </a:r>
            <a:r>
              <a:rPr lang="en-US" dirty="0" smtClean="0">
                <a:latin typeface="Calibri" charset="0"/>
                <a:ea typeface="MS PGothic" charset="0"/>
              </a:rPr>
              <a:t>-AR agonists would be good weight loss drugs except…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They would induce lipid breakdown</a:t>
            </a:r>
          </a:p>
          <a:p>
            <a:pPr marL="514350" indent="-514350" eaLnBrk="1" hangingPunct="1">
              <a:buFont typeface="Arial" charset="0"/>
              <a:buAutoNum type="alphaUcPeriod"/>
            </a:pPr>
            <a:r>
              <a:rPr lang="en-US" dirty="0" smtClean="0">
                <a:latin typeface="Calibri" charset="0"/>
                <a:ea typeface="MS PGothic" charset="0"/>
              </a:rPr>
              <a:t>They would cause tachycardia</a:t>
            </a:r>
          </a:p>
          <a:p>
            <a:pPr marL="514350" indent="-514350" eaLnBrk="1" hangingPunct="1">
              <a:buFont typeface="Arial" charset="0"/>
              <a:buAutoNum type="alphaUcPeriod"/>
            </a:pPr>
            <a:r>
              <a:rPr lang="en-US" dirty="0" smtClean="0">
                <a:latin typeface="Calibri" charset="0"/>
                <a:ea typeface="MS PGothic" charset="0"/>
              </a:rPr>
              <a:t>They would cause GI vasodilation</a:t>
            </a:r>
          </a:p>
          <a:p>
            <a:pPr marL="514350" indent="-514350" eaLnBrk="1" hangingPunct="1">
              <a:buFont typeface="Arial" charset="0"/>
              <a:buAutoNum type="alphaUcPeriod"/>
            </a:pPr>
            <a:r>
              <a:rPr lang="en-US" dirty="0" smtClean="0">
                <a:latin typeface="Calibri" charset="0"/>
                <a:ea typeface="MS PGothic" charset="0"/>
              </a:rPr>
              <a:t>They would prevent gluconeogenesis in the liver</a:t>
            </a:r>
            <a:endParaRPr lang="en-US" dirty="0">
              <a:latin typeface="Calibri" charset="0"/>
              <a:ea typeface="MS PGothic" charset="0"/>
            </a:endParaRPr>
          </a:p>
        </p:txBody>
      </p:sp>
      <p:pic>
        <p:nvPicPr>
          <p:cNvPr id="8" name="TPChart" descr="020BACD05A8A42F684417205CF7D9AACChart20150325165805552.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523744"/>
            <a:ext cx="3065066"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grpSp>
        <p:nvGrpSpPr>
          <p:cNvPr id="7" name="TPCountdown"/>
          <p:cNvGrpSpPr/>
          <p:nvPr>
            <p:custDataLst>
              <p:tags r:id="rId6"/>
            </p:custDataLst>
          </p:nvPr>
        </p:nvGrpSpPr>
        <p:grpSpPr>
          <a:xfrm>
            <a:off x="8382000" y="6096000"/>
            <a:ext cx="635000" cy="635000"/>
            <a:chOff x="8318500" y="6032500"/>
            <a:chExt cx="635000" cy="635000"/>
          </a:xfrm>
        </p:grpSpPr>
        <p:sp>
          <p:nvSpPr>
            <p:cNvPr id="6"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30</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Adrenal Gland Anatomy</a:t>
            </a:r>
            <a:endParaRPr lang="en-US" dirty="0"/>
          </a:p>
        </p:txBody>
      </p:sp>
      <p:pic>
        <p:nvPicPr>
          <p:cNvPr id="5" name="Picture 4"/>
          <p:cNvPicPr>
            <a:picLocks noChangeAspect="1"/>
          </p:cNvPicPr>
          <p:nvPr/>
        </p:nvPicPr>
        <p:blipFill>
          <a:blip r:embed="rId2"/>
          <a:stretch>
            <a:fillRect/>
          </a:stretch>
        </p:blipFill>
        <p:spPr>
          <a:xfrm>
            <a:off x="1801483" y="1493927"/>
            <a:ext cx="5340852" cy="5364073"/>
          </a:xfrm>
          <a:prstGeom prst="rect">
            <a:avLst/>
          </a:prstGeom>
        </p:spPr>
      </p:pic>
    </p:spTree>
    <p:extLst>
      <p:ext uri="{BB962C8B-B14F-4D97-AF65-F5344CB8AC3E}">
        <p14:creationId xmlns:p14="http://schemas.microsoft.com/office/powerpoint/2010/main" val="2610838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a:t>
            </a:r>
            <a:r>
              <a:rPr lang="en-US" dirty="0" err="1" smtClean="0"/>
              <a:t>Term:Long</a:t>
            </a:r>
            <a:r>
              <a:rPr lang="en-US" dirty="0" smtClean="0"/>
              <a:t> Term Stress </a:t>
            </a:r>
            <a:endParaRPr lang="en-US" dirty="0"/>
          </a:p>
        </p:txBody>
      </p:sp>
      <p:sp>
        <p:nvSpPr>
          <p:cNvPr id="4" name="TextBox 3"/>
          <p:cNvSpPr txBox="1"/>
          <p:nvPr/>
        </p:nvSpPr>
        <p:spPr>
          <a:xfrm>
            <a:off x="1336113" y="2953624"/>
            <a:ext cx="903538" cy="369332"/>
          </a:xfrm>
          <a:prstGeom prst="rect">
            <a:avLst/>
          </a:prstGeom>
          <a:noFill/>
        </p:spPr>
        <p:txBody>
          <a:bodyPr wrap="none" rtlCol="0">
            <a:spAutoFit/>
          </a:bodyPr>
          <a:lstStyle/>
          <a:p>
            <a:r>
              <a:rPr lang="en-US" dirty="0" smtClean="0"/>
              <a:t>Cortisol</a:t>
            </a:r>
            <a:endParaRPr lang="en-US" dirty="0"/>
          </a:p>
        </p:txBody>
      </p:sp>
      <p:sp>
        <p:nvSpPr>
          <p:cNvPr id="5" name="TextBox 4"/>
          <p:cNvSpPr txBox="1"/>
          <p:nvPr/>
        </p:nvSpPr>
        <p:spPr>
          <a:xfrm>
            <a:off x="1171013" y="4431457"/>
            <a:ext cx="1545878" cy="646331"/>
          </a:xfrm>
          <a:prstGeom prst="rect">
            <a:avLst/>
          </a:prstGeom>
          <a:noFill/>
        </p:spPr>
        <p:txBody>
          <a:bodyPr wrap="none" rtlCol="0">
            <a:spAutoFit/>
          </a:bodyPr>
          <a:lstStyle/>
          <a:p>
            <a:r>
              <a:rPr lang="en-US" dirty="0" smtClean="0"/>
              <a:t>Glucocorticoid</a:t>
            </a:r>
          </a:p>
          <a:p>
            <a:r>
              <a:rPr lang="en-US" dirty="0" smtClean="0"/>
              <a:t>Receptor</a:t>
            </a:r>
            <a:endParaRPr lang="en-US" dirty="0"/>
          </a:p>
        </p:txBody>
      </p:sp>
      <p:cxnSp>
        <p:nvCxnSpPr>
          <p:cNvPr id="6" name="Straight Arrow Connector 5"/>
          <p:cNvCxnSpPr/>
          <p:nvPr/>
        </p:nvCxnSpPr>
        <p:spPr>
          <a:xfrm>
            <a:off x="1757051" y="3474155"/>
            <a:ext cx="30831" cy="957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28513" y="4292958"/>
            <a:ext cx="2531462" cy="923330"/>
          </a:xfrm>
          <a:prstGeom prst="rect">
            <a:avLst/>
          </a:prstGeom>
          <a:noFill/>
        </p:spPr>
        <p:txBody>
          <a:bodyPr wrap="none" rtlCol="0">
            <a:spAutoFit/>
          </a:bodyPr>
          <a:lstStyle/>
          <a:p>
            <a:r>
              <a:rPr lang="en-US" dirty="0" smtClean="0"/>
              <a:t>Elevated Transcription of</a:t>
            </a:r>
          </a:p>
          <a:p>
            <a:r>
              <a:rPr lang="en-US" dirty="0" smtClean="0"/>
              <a:t>Beta-Adrenergic</a:t>
            </a:r>
          </a:p>
          <a:p>
            <a:r>
              <a:rPr lang="en-US" dirty="0" smtClean="0"/>
              <a:t>Receptors</a:t>
            </a:r>
            <a:endParaRPr lang="en-US" dirty="0"/>
          </a:p>
        </p:txBody>
      </p:sp>
      <p:cxnSp>
        <p:nvCxnSpPr>
          <p:cNvPr id="8" name="Straight Arrow Connector 7"/>
          <p:cNvCxnSpPr>
            <a:endCxn id="7" idx="1"/>
          </p:cNvCxnSpPr>
          <p:nvPr/>
        </p:nvCxnSpPr>
        <p:spPr>
          <a:xfrm>
            <a:off x="2872813" y="4754623"/>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145432" y="4431457"/>
            <a:ext cx="2140881" cy="646331"/>
          </a:xfrm>
          <a:prstGeom prst="rect">
            <a:avLst/>
          </a:prstGeom>
          <a:noFill/>
        </p:spPr>
        <p:txBody>
          <a:bodyPr wrap="none" rtlCol="0">
            <a:spAutoFit/>
          </a:bodyPr>
          <a:lstStyle/>
          <a:p>
            <a:r>
              <a:rPr lang="en-US" dirty="0" smtClean="0"/>
              <a:t>Higher sensitivity</a:t>
            </a:r>
          </a:p>
          <a:p>
            <a:r>
              <a:rPr lang="en-US" dirty="0"/>
              <a:t>t</a:t>
            </a:r>
            <a:r>
              <a:rPr lang="en-US" dirty="0" smtClean="0"/>
              <a:t>owards epinephrine</a:t>
            </a:r>
            <a:endParaRPr lang="en-US" dirty="0"/>
          </a:p>
        </p:txBody>
      </p:sp>
      <p:cxnSp>
        <p:nvCxnSpPr>
          <p:cNvPr id="10" name="Straight Arrow Connector 9"/>
          <p:cNvCxnSpPr/>
          <p:nvPr/>
        </p:nvCxnSpPr>
        <p:spPr>
          <a:xfrm>
            <a:off x="6022413" y="4754623"/>
            <a:ext cx="11230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28700" y="1994258"/>
            <a:ext cx="1518364" cy="369332"/>
          </a:xfrm>
          <a:prstGeom prst="rect">
            <a:avLst/>
          </a:prstGeom>
          <a:noFill/>
        </p:spPr>
        <p:txBody>
          <a:bodyPr wrap="none" rtlCol="0">
            <a:spAutoFit/>
          </a:bodyPr>
          <a:lstStyle/>
          <a:p>
            <a:r>
              <a:rPr lang="en-US" dirty="0" smtClean="0"/>
              <a:t>Chronic Stress</a:t>
            </a:r>
            <a:endParaRPr lang="en-US" dirty="0"/>
          </a:p>
        </p:txBody>
      </p:sp>
      <p:cxnSp>
        <p:nvCxnSpPr>
          <p:cNvPr id="12" name="Straight Arrow Connector 11"/>
          <p:cNvCxnSpPr/>
          <p:nvPr/>
        </p:nvCxnSpPr>
        <p:spPr>
          <a:xfrm>
            <a:off x="1720789" y="2365654"/>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488369" y="2365654"/>
            <a:ext cx="1340744" cy="369332"/>
          </a:xfrm>
          <a:prstGeom prst="rect">
            <a:avLst/>
          </a:prstGeom>
          <a:noFill/>
        </p:spPr>
        <p:txBody>
          <a:bodyPr wrap="none" rtlCol="0">
            <a:spAutoFit/>
          </a:bodyPr>
          <a:lstStyle/>
          <a:p>
            <a:r>
              <a:rPr lang="en-US" dirty="0" smtClean="0"/>
              <a:t>Acute Stress</a:t>
            </a:r>
            <a:endParaRPr lang="en-US" dirty="0"/>
          </a:p>
        </p:txBody>
      </p:sp>
      <p:sp>
        <p:nvSpPr>
          <p:cNvPr id="14" name="TextBox 13"/>
          <p:cNvSpPr txBox="1"/>
          <p:nvPr/>
        </p:nvSpPr>
        <p:spPr>
          <a:xfrm>
            <a:off x="7488369" y="3474155"/>
            <a:ext cx="1319893" cy="369332"/>
          </a:xfrm>
          <a:prstGeom prst="rect">
            <a:avLst/>
          </a:prstGeom>
          <a:noFill/>
        </p:spPr>
        <p:txBody>
          <a:bodyPr wrap="none" rtlCol="0">
            <a:spAutoFit/>
          </a:bodyPr>
          <a:lstStyle/>
          <a:p>
            <a:r>
              <a:rPr lang="en-US" dirty="0" smtClean="0"/>
              <a:t>Epinephrine</a:t>
            </a:r>
            <a:endParaRPr lang="en-US" dirty="0"/>
          </a:p>
        </p:txBody>
      </p:sp>
      <p:cxnSp>
        <p:nvCxnSpPr>
          <p:cNvPr id="15" name="Straight Arrow Connector 14"/>
          <p:cNvCxnSpPr/>
          <p:nvPr/>
        </p:nvCxnSpPr>
        <p:spPr>
          <a:xfrm>
            <a:off x="8146989" y="2812039"/>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137965" y="3843487"/>
            <a:ext cx="0" cy="587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57051" y="5657671"/>
            <a:ext cx="7565524" cy="1200329"/>
          </a:xfrm>
          <a:prstGeom prst="rect">
            <a:avLst/>
          </a:prstGeom>
          <a:noFill/>
        </p:spPr>
        <p:txBody>
          <a:bodyPr wrap="square" rtlCol="0">
            <a:spAutoFit/>
          </a:bodyPr>
          <a:lstStyle/>
          <a:p>
            <a:r>
              <a:rPr lang="en-US" dirty="0" err="1" smtClean="0"/>
              <a:t>Hadcock</a:t>
            </a:r>
            <a:r>
              <a:rPr lang="en-US" dirty="0" smtClean="0"/>
              <a:t> </a:t>
            </a:r>
            <a:r>
              <a:rPr lang="en-US" dirty="0"/>
              <a:t>JR, </a:t>
            </a:r>
            <a:r>
              <a:rPr lang="en-US" dirty="0" err="1"/>
              <a:t>Malbon</a:t>
            </a:r>
            <a:r>
              <a:rPr lang="en-US" dirty="0"/>
              <a:t> CC (1988) Regulation of beta-adrenergic receptors by “permissive” hormones: glucocorticoids increase steady-state levels of receptor mRNA. </a:t>
            </a:r>
            <a:r>
              <a:rPr lang="en-US" dirty="0" err="1"/>
              <a:t>Proc</a:t>
            </a:r>
            <a:r>
              <a:rPr lang="en-US" dirty="0"/>
              <a:t> </a:t>
            </a:r>
            <a:r>
              <a:rPr lang="en-US" dirty="0" err="1"/>
              <a:t>Natl</a:t>
            </a:r>
            <a:r>
              <a:rPr lang="en-US" dirty="0"/>
              <a:t> </a:t>
            </a:r>
            <a:r>
              <a:rPr lang="en-US" dirty="0" err="1"/>
              <a:t>Acad</a:t>
            </a:r>
            <a:r>
              <a:rPr lang="en-US" dirty="0"/>
              <a:t> </a:t>
            </a:r>
            <a:r>
              <a:rPr lang="en-US" dirty="0" err="1"/>
              <a:t>Sci</a:t>
            </a:r>
            <a:r>
              <a:rPr lang="en-US" dirty="0"/>
              <a:t> U S A 85: 8415–8419. doi:10.1073/pnas.85.22.8415.</a:t>
            </a:r>
          </a:p>
        </p:txBody>
      </p:sp>
      <p:pic>
        <p:nvPicPr>
          <p:cNvPr id="18" name="Picture 17"/>
          <p:cNvPicPr>
            <a:picLocks noChangeAspect="1"/>
          </p:cNvPicPr>
          <p:nvPr/>
        </p:nvPicPr>
        <p:blipFill>
          <a:blip r:embed="rId2"/>
          <a:stretch>
            <a:fillRect/>
          </a:stretch>
        </p:blipFill>
        <p:spPr>
          <a:xfrm>
            <a:off x="2872813" y="1396410"/>
            <a:ext cx="3942132" cy="2831257"/>
          </a:xfrm>
          <a:prstGeom prst="rect">
            <a:avLst/>
          </a:prstGeom>
        </p:spPr>
      </p:pic>
    </p:spTree>
    <p:extLst>
      <p:ext uri="{BB962C8B-B14F-4D97-AF65-F5344CB8AC3E}">
        <p14:creationId xmlns:p14="http://schemas.microsoft.com/office/powerpoint/2010/main" val="1068062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4"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Pheochromocytoma</a:t>
            </a:r>
            <a:endParaRPr lang="en-US" dirty="0"/>
          </a:p>
        </p:txBody>
      </p:sp>
      <p:sp>
        <p:nvSpPr>
          <p:cNvPr id="4" name="Content Placeholder 3"/>
          <p:cNvSpPr>
            <a:spLocks noGrp="1"/>
          </p:cNvSpPr>
          <p:nvPr>
            <p:ph idx="1"/>
          </p:nvPr>
        </p:nvSpPr>
        <p:spPr/>
        <p:txBody>
          <a:bodyPr/>
          <a:lstStyle/>
          <a:p>
            <a:r>
              <a:rPr lang="en-US" dirty="0" smtClean="0"/>
              <a:t>Tumor that constitutively secretes adrenaline or noradrenaline</a:t>
            </a:r>
          </a:p>
          <a:p>
            <a:r>
              <a:rPr lang="en-US" dirty="0" smtClean="0"/>
              <a:t>What cardiovascular and molecular phenotypes would this person have?</a:t>
            </a:r>
          </a:p>
          <a:p>
            <a:r>
              <a:rPr lang="en-US" dirty="0" smtClean="0"/>
              <a:t>How could you treat this person?</a:t>
            </a:r>
            <a:endParaRPr lang="en-US" dirty="0"/>
          </a:p>
        </p:txBody>
      </p:sp>
    </p:spTree>
    <p:extLst>
      <p:ext uri="{BB962C8B-B14F-4D97-AF65-F5344CB8AC3E}">
        <p14:creationId xmlns:p14="http://schemas.microsoft.com/office/powerpoint/2010/main" val="54421941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4" name="Content Placeholder 3"/>
          <p:cNvSpPr>
            <a:spLocks noGrp="1"/>
          </p:cNvSpPr>
          <p:nvPr>
            <p:ph idx="1"/>
          </p:nvPr>
        </p:nvSpPr>
        <p:spPr/>
        <p:txBody>
          <a:bodyPr>
            <a:normAutofit fontScale="55000" lnSpcReduction="20000"/>
          </a:bodyPr>
          <a:lstStyle/>
          <a:p>
            <a:r>
              <a:rPr lang="en-US" dirty="0" smtClean="0"/>
              <a:t>Name three zones in the adrenal cortex and major regulator(s) of each zone.</a:t>
            </a:r>
          </a:p>
          <a:p>
            <a:r>
              <a:rPr lang="en-US" dirty="0" smtClean="0"/>
              <a:t>Name three </a:t>
            </a:r>
            <a:r>
              <a:rPr lang="en-US" dirty="0" err="1" smtClean="0"/>
              <a:t>steroidogenesis</a:t>
            </a:r>
            <a:r>
              <a:rPr lang="en-US" dirty="0" smtClean="0"/>
              <a:t> pathways and their major products.</a:t>
            </a:r>
          </a:p>
          <a:p>
            <a:r>
              <a:rPr lang="en-US" dirty="0" smtClean="0"/>
              <a:t>Explain briefly the physiological mechanism of </a:t>
            </a:r>
            <a:r>
              <a:rPr lang="en-US" dirty="0" err="1" smtClean="0"/>
              <a:t>adrenogenital</a:t>
            </a:r>
            <a:r>
              <a:rPr lang="en-US" dirty="0" smtClean="0"/>
              <a:t> syndrome.</a:t>
            </a:r>
          </a:p>
          <a:p>
            <a:r>
              <a:rPr lang="en-US" dirty="0" smtClean="0"/>
              <a:t>Describe the physiological actions and roles of aldosterone.</a:t>
            </a:r>
          </a:p>
          <a:p>
            <a:r>
              <a:rPr lang="en-US" dirty="0" smtClean="0"/>
              <a:t>Explain briefly the renin-angiotensin system.</a:t>
            </a:r>
          </a:p>
          <a:p>
            <a:r>
              <a:rPr lang="en-US" dirty="0" smtClean="0"/>
              <a:t> Describe the negative feedback regulation of aldosterone and its relationship to blood volume/blood pressure homeostasis.</a:t>
            </a:r>
          </a:p>
          <a:p>
            <a:r>
              <a:rPr lang="en-US" dirty="0" smtClean="0"/>
              <a:t>Describe hepatic and </a:t>
            </a:r>
            <a:r>
              <a:rPr lang="en-US" dirty="0" err="1" smtClean="0"/>
              <a:t>extrahepatic</a:t>
            </a:r>
            <a:r>
              <a:rPr lang="en-US" dirty="0" smtClean="0"/>
              <a:t> metabolic actions of glucocorticoids. Discuss their relationship.</a:t>
            </a:r>
          </a:p>
          <a:p>
            <a:r>
              <a:rPr lang="en-US" dirty="0" smtClean="0"/>
              <a:t>State the major findings caused by adrenal </a:t>
            </a:r>
            <a:r>
              <a:rPr lang="en-US" dirty="0" err="1" smtClean="0"/>
              <a:t>hypersecretion</a:t>
            </a:r>
            <a:r>
              <a:rPr lang="en-US" dirty="0" smtClean="0"/>
              <a:t> of mineralocorticoids.</a:t>
            </a:r>
          </a:p>
          <a:p>
            <a:r>
              <a:rPr lang="en-US" dirty="0" smtClean="0"/>
              <a:t>State the major findings caused by adrenal </a:t>
            </a:r>
            <a:r>
              <a:rPr lang="en-US" dirty="0" err="1" smtClean="0"/>
              <a:t>hypersecretion</a:t>
            </a:r>
            <a:r>
              <a:rPr lang="en-US" dirty="0" smtClean="0"/>
              <a:t> of glucocorticoids. </a:t>
            </a:r>
          </a:p>
          <a:p>
            <a:r>
              <a:rPr lang="en-US" dirty="0" smtClean="0"/>
              <a:t>Name the major hormones secreted from the adrenal medulla. Discuss the differences of epinephrine (</a:t>
            </a:r>
            <a:r>
              <a:rPr lang="en-US" dirty="0" err="1" smtClean="0"/>
              <a:t>epi</a:t>
            </a:r>
            <a:r>
              <a:rPr lang="en-US" dirty="0" smtClean="0"/>
              <a:t>) and norepinephrine (NE) in cardiovascular actions (physiological levels). </a:t>
            </a:r>
          </a:p>
          <a:p>
            <a:r>
              <a:rPr lang="en-US" dirty="0" smtClean="0"/>
              <a:t>List the major metabolic actions of </a:t>
            </a:r>
            <a:r>
              <a:rPr lang="en-US" dirty="0" err="1" smtClean="0"/>
              <a:t>catecholamines</a:t>
            </a:r>
            <a:r>
              <a:rPr lang="en-US" dirty="0" smtClean="0"/>
              <a:t>.</a:t>
            </a:r>
          </a:p>
          <a:p>
            <a:r>
              <a:rPr lang="en-US" dirty="0" smtClean="0"/>
              <a:t>Contrast the thresholds for actions vs. plasma levels of </a:t>
            </a:r>
            <a:r>
              <a:rPr lang="en-US" dirty="0" err="1" smtClean="0"/>
              <a:t>epi</a:t>
            </a:r>
            <a:r>
              <a:rPr lang="en-US" dirty="0" smtClean="0"/>
              <a:t> and NE under common conditions, like exercise, and in the disease </a:t>
            </a:r>
            <a:r>
              <a:rPr lang="en-US" dirty="0" err="1" smtClean="0"/>
              <a:t>pheochromocytoma</a:t>
            </a:r>
            <a:endParaRPr lang="en-US" dirty="0"/>
          </a:p>
        </p:txBody>
      </p:sp>
    </p:spTree>
    <p:extLst>
      <p:ext uri="{BB962C8B-B14F-4D97-AF65-F5344CB8AC3E}">
        <p14:creationId xmlns:p14="http://schemas.microsoft.com/office/powerpoint/2010/main" val="7731324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Endocrine Control of Growth</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081751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196259844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Organ Growth</a:t>
            </a:r>
            <a:endParaRPr lang="en-US" dirty="0"/>
          </a:p>
        </p:txBody>
      </p:sp>
      <p:pic>
        <p:nvPicPr>
          <p:cNvPr id="4" name="Picture 3"/>
          <p:cNvPicPr>
            <a:picLocks noChangeAspect="1"/>
          </p:cNvPicPr>
          <p:nvPr/>
        </p:nvPicPr>
        <p:blipFill>
          <a:blip r:embed="rId2"/>
          <a:stretch>
            <a:fillRect/>
          </a:stretch>
        </p:blipFill>
        <p:spPr>
          <a:xfrm>
            <a:off x="1219200" y="1612900"/>
            <a:ext cx="6337300" cy="4495800"/>
          </a:xfrm>
          <a:prstGeom prst="rect">
            <a:avLst/>
          </a:prstGeom>
        </p:spPr>
      </p:pic>
    </p:spTree>
    <p:extLst>
      <p:ext uri="{BB962C8B-B14F-4D97-AF65-F5344CB8AC3E}">
        <p14:creationId xmlns:p14="http://schemas.microsoft.com/office/powerpoint/2010/main" val="423494014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Hormones During Growth</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3455038"/>
              </p:ext>
            </p:extLst>
          </p:nvPr>
        </p:nvGraphicFramePr>
        <p:xfrm>
          <a:off x="330201" y="1397000"/>
          <a:ext cx="8686800" cy="4555575"/>
        </p:xfrm>
        <a:graphic>
          <a:graphicData uri="http://schemas.openxmlformats.org/drawingml/2006/table">
            <a:tbl>
              <a:tblPr firstRow="1" bandRow="1">
                <a:tableStyleId>{08FB837D-C827-4EFA-A057-4D05807E0F7C}</a:tableStyleId>
              </a:tblPr>
              <a:tblGrid>
                <a:gridCol w="2895600"/>
                <a:gridCol w="2895600"/>
                <a:gridCol w="2895600"/>
              </a:tblGrid>
              <a:tr h="571500">
                <a:tc>
                  <a:txBody>
                    <a:bodyPr/>
                    <a:lstStyle/>
                    <a:p>
                      <a:r>
                        <a:rPr lang="en-US" dirty="0" smtClean="0"/>
                        <a:t>Stage</a:t>
                      </a:r>
                      <a:endParaRPr lang="en-US" dirty="0"/>
                    </a:p>
                  </a:txBody>
                  <a:tcPr/>
                </a:tc>
                <a:tc>
                  <a:txBody>
                    <a:bodyPr/>
                    <a:lstStyle/>
                    <a:p>
                      <a:r>
                        <a:rPr lang="en-US" dirty="0" smtClean="0"/>
                        <a:t>Age</a:t>
                      </a:r>
                      <a:endParaRPr lang="en-US" dirty="0"/>
                    </a:p>
                  </a:txBody>
                  <a:tcPr/>
                </a:tc>
                <a:tc>
                  <a:txBody>
                    <a:bodyPr/>
                    <a:lstStyle/>
                    <a:p>
                      <a:r>
                        <a:rPr lang="en-US" dirty="0" smtClean="0"/>
                        <a:t>Hormonal</a:t>
                      </a:r>
                      <a:r>
                        <a:rPr lang="en-US" baseline="0" dirty="0" smtClean="0"/>
                        <a:t> Requirements</a:t>
                      </a:r>
                      <a:endParaRPr lang="en-US" dirty="0"/>
                    </a:p>
                  </a:txBody>
                  <a:tcPr/>
                </a:tc>
              </a:tr>
              <a:tr h="796815">
                <a:tc>
                  <a:txBody>
                    <a:bodyPr/>
                    <a:lstStyle/>
                    <a:p>
                      <a:r>
                        <a:rPr lang="en-US" dirty="0" smtClean="0"/>
                        <a:t>Prenatal</a:t>
                      </a:r>
                      <a:endParaRPr lang="en-US" dirty="0"/>
                    </a:p>
                  </a:txBody>
                  <a:tcPr/>
                </a:tc>
                <a:tc>
                  <a:txBody>
                    <a:bodyPr/>
                    <a:lstStyle/>
                    <a:p>
                      <a:r>
                        <a:rPr lang="en-US" dirty="0" smtClean="0"/>
                        <a:t>(9 months)</a:t>
                      </a:r>
                      <a:endParaRPr lang="en-US" dirty="0"/>
                    </a:p>
                  </a:txBody>
                  <a:tcPr/>
                </a:tc>
                <a:tc>
                  <a:txBody>
                    <a:bodyPr/>
                    <a:lstStyle/>
                    <a:p>
                      <a:r>
                        <a:rPr lang="en-US" dirty="0" smtClean="0"/>
                        <a:t>Insulin</a:t>
                      </a:r>
                      <a:endParaRPr lang="en-US" dirty="0"/>
                    </a:p>
                  </a:txBody>
                  <a:tcPr/>
                </a:tc>
              </a:tr>
              <a:tr h="796815">
                <a:tc>
                  <a:txBody>
                    <a:bodyPr/>
                    <a:lstStyle/>
                    <a:p>
                      <a:r>
                        <a:rPr lang="en-US" dirty="0" smtClean="0"/>
                        <a:t>Infantile</a:t>
                      </a:r>
                      <a:endParaRPr lang="en-US" dirty="0"/>
                    </a:p>
                  </a:txBody>
                  <a:tcPr/>
                </a:tc>
                <a:tc>
                  <a:txBody>
                    <a:bodyPr/>
                    <a:lstStyle/>
                    <a:p>
                      <a:r>
                        <a:rPr lang="en-US" dirty="0" smtClean="0"/>
                        <a:t>0-1</a:t>
                      </a:r>
                      <a:endParaRPr lang="en-US" dirty="0"/>
                    </a:p>
                  </a:txBody>
                  <a:tcPr/>
                </a:tc>
                <a:tc>
                  <a:txBody>
                    <a:bodyPr/>
                    <a:lstStyle/>
                    <a:p>
                      <a:r>
                        <a:rPr lang="en-US" dirty="0" smtClean="0"/>
                        <a:t>Insulin</a:t>
                      </a:r>
                      <a:endParaRPr lang="en-US" dirty="0"/>
                    </a:p>
                  </a:txBody>
                  <a:tcPr/>
                </a:tc>
              </a:tr>
              <a:tr h="796815">
                <a:tc>
                  <a:txBody>
                    <a:bodyPr/>
                    <a:lstStyle/>
                    <a:p>
                      <a:r>
                        <a:rPr lang="en-US" dirty="0" smtClean="0"/>
                        <a:t>Juvenile</a:t>
                      </a:r>
                      <a:endParaRPr lang="en-US" dirty="0"/>
                    </a:p>
                  </a:txBody>
                  <a:tcPr/>
                </a:tc>
                <a:tc>
                  <a:txBody>
                    <a:bodyPr/>
                    <a:lstStyle/>
                    <a:p>
                      <a:r>
                        <a:rPr lang="en-US" dirty="0" smtClean="0"/>
                        <a:t>1-12</a:t>
                      </a:r>
                      <a:r>
                        <a:rPr lang="en-US" baseline="0" dirty="0" smtClean="0"/>
                        <a:t> years</a:t>
                      </a:r>
                      <a:endParaRPr lang="en-US" dirty="0"/>
                    </a:p>
                  </a:txBody>
                  <a:tcPr/>
                </a:tc>
                <a:tc>
                  <a:txBody>
                    <a:bodyPr/>
                    <a:lstStyle/>
                    <a:p>
                      <a:r>
                        <a:rPr lang="en-US" dirty="0" smtClean="0"/>
                        <a:t>GH,</a:t>
                      </a:r>
                      <a:r>
                        <a:rPr lang="en-US" baseline="0" dirty="0" smtClean="0"/>
                        <a:t> Insulin, T3, Vitamin D</a:t>
                      </a:r>
                      <a:endParaRPr lang="en-US" dirty="0"/>
                    </a:p>
                  </a:txBody>
                  <a:tcPr/>
                </a:tc>
              </a:tr>
              <a:tr h="796815">
                <a:tc>
                  <a:txBody>
                    <a:bodyPr/>
                    <a:lstStyle/>
                    <a:p>
                      <a:r>
                        <a:rPr lang="en-US" dirty="0" smtClean="0"/>
                        <a:t>Adolescent (Pubertal)</a:t>
                      </a:r>
                      <a:endParaRPr lang="en-US" dirty="0"/>
                    </a:p>
                  </a:txBody>
                  <a:tcPr/>
                </a:tc>
                <a:tc>
                  <a:txBody>
                    <a:bodyPr/>
                    <a:lstStyle/>
                    <a:p>
                      <a:r>
                        <a:rPr lang="en-US" dirty="0" smtClean="0"/>
                        <a:t>10-14</a:t>
                      </a:r>
                      <a:r>
                        <a:rPr lang="en-US" baseline="0" dirty="0" smtClean="0"/>
                        <a:t> (F)</a:t>
                      </a:r>
                    </a:p>
                    <a:p>
                      <a:r>
                        <a:rPr lang="en-US" baseline="0" dirty="0" smtClean="0"/>
                        <a:t>12-16 (M)</a:t>
                      </a:r>
                      <a:endParaRPr lang="en-US" dirty="0"/>
                    </a:p>
                  </a:txBody>
                  <a:tcPr/>
                </a:tc>
                <a:tc>
                  <a:txBody>
                    <a:bodyPr/>
                    <a:lstStyle/>
                    <a:p>
                      <a:r>
                        <a:rPr lang="en-US" dirty="0" smtClean="0"/>
                        <a:t>GH, insulin, T3, Vitamin D and Sex Steroids</a:t>
                      </a:r>
                      <a:endParaRPr lang="en-US" dirty="0"/>
                    </a:p>
                  </a:txBody>
                  <a:tcPr/>
                </a:tc>
              </a:tr>
              <a:tr h="796815">
                <a:tc>
                  <a:txBody>
                    <a:bodyPr/>
                    <a:lstStyle/>
                    <a:p>
                      <a:r>
                        <a:rPr lang="en-US" dirty="0" smtClean="0"/>
                        <a:t>Adult</a:t>
                      </a:r>
                      <a:endParaRPr lang="en-US" dirty="0"/>
                    </a:p>
                  </a:txBody>
                  <a:tcPr/>
                </a:tc>
                <a:tc>
                  <a:txBody>
                    <a:bodyPr/>
                    <a:lstStyle/>
                    <a:p>
                      <a:r>
                        <a:rPr lang="en-US" dirty="0" smtClean="0"/>
                        <a:t>Puberty – 100</a:t>
                      </a:r>
                      <a:endParaRPr lang="en-US" dirty="0"/>
                    </a:p>
                  </a:txBody>
                  <a:tcPr/>
                </a:tc>
                <a:tc>
                  <a:txBody>
                    <a:bodyPr/>
                    <a:lstStyle/>
                    <a:p>
                      <a:r>
                        <a:rPr lang="en-US" dirty="0" smtClean="0"/>
                        <a:t>Normally limited growth</a:t>
                      </a:r>
                      <a:endParaRPr lang="en-US" dirty="0"/>
                    </a:p>
                  </a:txBody>
                  <a:tcPr/>
                </a:tc>
              </a:tr>
            </a:tbl>
          </a:graphicData>
        </a:graphic>
      </p:graphicFrame>
    </p:spTree>
    <p:extLst>
      <p:ext uri="{BB962C8B-B14F-4D97-AF65-F5344CB8AC3E}">
        <p14:creationId xmlns:p14="http://schemas.microsoft.com/office/powerpoint/2010/main" val="160967132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4132064125"/>
              </p:ext>
            </p:extLst>
          </p:nvPr>
        </p:nvGraphicFramePr>
        <p:xfrm>
          <a:off x="457200" y="1290516"/>
          <a:ext cx="8553117" cy="49682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 type is it?</a:t>
                      </a:r>
                      <a:endParaRPr lang="en-US" b="1" dirty="0"/>
                    </a:p>
                  </a:txBody>
                  <a:tcPr/>
                </a:tc>
                <a:tc>
                  <a:txBody>
                    <a:bodyPr/>
                    <a:lstStyle/>
                    <a:p>
                      <a:r>
                        <a:rPr lang="en-US" b="0" dirty="0" smtClean="0"/>
                        <a:t>Protein</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err="1" smtClean="0"/>
                        <a:t>Somatotropes</a:t>
                      </a:r>
                      <a:r>
                        <a:rPr lang="en-US" b="0" baseline="0" dirty="0" smtClean="0"/>
                        <a:t> of Anterior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GHRH release (also regulated by </a:t>
                      </a:r>
                      <a:r>
                        <a:rPr lang="en-US" dirty="0" err="1" smtClean="0"/>
                        <a:t>somatostatin</a:t>
                      </a:r>
                      <a:r>
                        <a:rPr lang="en-US" dirty="0" smtClean="0"/>
                        <a:t>)</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Growth Hormone Receptor</a:t>
                      </a:r>
                      <a:endParaRPr lang="en-US" dirty="0"/>
                    </a:p>
                  </a:txBody>
                  <a:tcPr/>
                </a:tc>
                <a:tc>
                  <a:txBody>
                    <a:bodyPr/>
                    <a:lstStyle/>
                    <a:p>
                      <a:r>
                        <a:rPr lang="en-US" dirty="0" smtClean="0"/>
                        <a:t>JAK/STAT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Growth</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endParaRPr lang="en-US" b="1" dirty="0"/>
                    </a:p>
                  </a:txBody>
                  <a:tcPr/>
                </a:tc>
                <a:tc>
                  <a:txBody>
                    <a:bodyPr/>
                    <a:lstStyle/>
                    <a:p>
                      <a:r>
                        <a:rPr lang="en-US" dirty="0" smtClean="0"/>
                        <a:t>Adipose Tissue</a:t>
                      </a:r>
                      <a:endParaRPr lang="en-US" dirty="0"/>
                    </a:p>
                  </a:txBody>
                  <a:tcPr/>
                </a:tc>
                <a:tc>
                  <a:txBody>
                    <a:bodyPr/>
                    <a:lstStyle/>
                    <a:p>
                      <a:r>
                        <a:rPr lang="en-US" dirty="0" smtClean="0"/>
                        <a:t>Lipolysis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IGF Negative Feedback to Pituitary and Hypothalamus.  GH/IGF1</a:t>
                      </a:r>
                      <a:r>
                        <a:rPr lang="en-US" baseline="0" dirty="0" smtClean="0"/>
                        <a:t> Stimulation of </a:t>
                      </a:r>
                      <a:r>
                        <a:rPr lang="en-US" baseline="0" dirty="0" err="1" smtClean="0"/>
                        <a:t>somatostatin</a:t>
                      </a:r>
                      <a:r>
                        <a:rPr lang="en-US" baseline="0" dirty="0" smtClean="0"/>
                        <a:t> and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9009791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GH Release</a:t>
            </a:r>
            <a:endParaRPr lang="en-US" dirty="0"/>
          </a:p>
        </p:txBody>
      </p:sp>
      <p:pic>
        <p:nvPicPr>
          <p:cNvPr id="4" name="Picture 3"/>
          <p:cNvPicPr>
            <a:picLocks noChangeAspect="1"/>
          </p:cNvPicPr>
          <p:nvPr/>
        </p:nvPicPr>
        <p:blipFill>
          <a:blip r:embed="rId2"/>
          <a:stretch>
            <a:fillRect/>
          </a:stretch>
        </p:blipFill>
        <p:spPr>
          <a:xfrm>
            <a:off x="892344" y="1792037"/>
            <a:ext cx="7180596" cy="4380163"/>
          </a:xfrm>
          <a:prstGeom prst="rect">
            <a:avLst/>
          </a:prstGeom>
        </p:spPr>
      </p:pic>
    </p:spTree>
    <p:extLst>
      <p:ext uri="{BB962C8B-B14F-4D97-AF65-F5344CB8AC3E}">
        <p14:creationId xmlns:p14="http://schemas.microsoft.com/office/powerpoint/2010/main" val="790726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 Goes Down with Aging</a:t>
            </a:r>
            <a:endParaRPr lang="en-US" dirty="0"/>
          </a:p>
        </p:txBody>
      </p:sp>
      <p:sp>
        <p:nvSpPr>
          <p:cNvPr id="3" name="Content Placeholder 2"/>
          <p:cNvSpPr>
            <a:spLocks noGrp="1"/>
          </p:cNvSpPr>
          <p:nvPr>
            <p:ph idx="1"/>
          </p:nvPr>
        </p:nvSpPr>
        <p:spPr/>
        <p:txBody>
          <a:bodyPr/>
          <a:lstStyle/>
          <a:p>
            <a:r>
              <a:rPr lang="en-US" dirty="0" smtClean="0"/>
              <a:t>Think of some possible mechanisms by which this could happen?</a:t>
            </a:r>
          </a:p>
          <a:p>
            <a:r>
              <a:rPr lang="en-US" dirty="0"/>
              <a:t>Less GH synthesis</a:t>
            </a:r>
          </a:p>
          <a:p>
            <a:r>
              <a:rPr lang="en-US" dirty="0"/>
              <a:t>Less GHRH responsiveness</a:t>
            </a:r>
          </a:p>
          <a:p>
            <a:pPr marL="0" indent="0">
              <a:spcBef>
                <a:spcPts val="0"/>
              </a:spcBef>
              <a:buNone/>
              <a:defRPr/>
            </a:pPr>
            <a:r>
              <a:rPr lang="en-US" dirty="0"/>
              <a:t>Less GHRH synthesis</a:t>
            </a:r>
          </a:p>
          <a:p>
            <a:r>
              <a:rPr lang="en-US" dirty="0"/>
              <a:t>More SST synthesis</a:t>
            </a:r>
          </a:p>
          <a:p>
            <a:r>
              <a:rPr lang="en-US" dirty="0"/>
              <a:t>More SST responsiveness</a:t>
            </a:r>
          </a:p>
          <a:p>
            <a:pPr marL="0" indent="0">
              <a:buNone/>
            </a:pPr>
            <a:endParaRPr lang="en-US" dirty="0"/>
          </a:p>
        </p:txBody>
      </p:sp>
    </p:spTree>
    <p:extLst>
      <p:ext uri="{BB962C8B-B14F-4D97-AF65-F5344CB8AC3E}">
        <p14:creationId xmlns:p14="http://schemas.microsoft.com/office/powerpoint/2010/main" val="2898994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Biosynthesis</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788" y="1231901"/>
            <a:ext cx="5610859" cy="474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 Box 4"/>
          <p:cNvSpPr txBox="1">
            <a:spLocks noChangeArrowheads="1"/>
          </p:cNvSpPr>
          <p:nvPr/>
        </p:nvSpPr>
        <p:spPr bwMode="auto">
          <a:xfrm>
            <a:off x="1855788" y="5981701"/>
            <a:ext cx="43195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b="1" dirty="0">
                <a:latin typeface="Arial" charset="0"/>
              </a:rPr>
              <a:t>Maria I. New, and Robert C. Wilson PNAS 1999;96:12790-12797</a:t>
            </a:r>
          </a:p>
        </p:txBody>
      </p:sp>
    </p:spTree>
    <p:extLst>
      <p:ext uri="{BB962C8B-B14F-4D97-AF65-F5344CB8AC3E}">
        <p14:creationId xmlns:p14="http://schemas.microsoft.com/office/powerpoint/2010/main" val="379616363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 and Aging</a:t>
            </a:r>
            <a:endParaRPr lang="en-US" dirty="0"/>
          </a:p>
        </p:txBody>
      </p:sp>
      <p:pic>
        <p:nvPicPr>
          <p:cNvPr id="4" name="Picture 3"/>
          <p:cNvPicPr>
            <a:picLocks noChangeAspect="1"/>
          </p:cNvPicPr>
          <p:nvPr/>
        </p:nvPicPr>
        <p:blipFill>
          <a:blip r:embed="rId2"/>
          <a:stretch>
            <a:fillRect/>
          </a:stretch>
        </p:blipFill>
        <p:spPr>
          <a:xfrm>
            <a:off x="4465546" y="1289050"/>
            <a:ext cx="4526054" cy="3416300"/>
          </a:xfrm>
          <a:prstGeom prst="rect">
            <a:avLst/>
          </a:prstGeom>
        </p:spPr>
      </p:pic>
      <p:sp>
        <p:nvSpPr>
          <p:cNvPr id="5" name="TextBox 4"/>
          <p:cNvSpPr txBox="1"/>
          <p:nvPr/>
        </p:nvSpPr>
        <p:spPr>
          <a:xfrm>
            <a:off x="6438900" y="4971534"/>
            <a:ext cx="1369711" cy="369332"/>
          </a:xfrm>
          <a:prstGeom prst="rect">
            <a:avLst/>
          </a:prstGeom>
          <a:noFill/>
        </p:spPr>
        <p:txBody>
          <a:bodyPr wrap="none" rtlCol="0">
            <a:spAutoFit/>
          </a:bodyPr>
          <a:lstStyle/>
          <a:p>
            <a:r>
              <a:rPr lang="en-US" dirty="0" smtClean="0"/>
              <a:t>GHRH Levels</a:t>
            </a:r>
            <a:endParaRPr lang="en-US" dirty="0"/>
          </a:p>
        </p:txBody>
      </p:sp>
      <p:sp>
        <p:nvSpPr>
          <p:cNvPr id="6" name="TextBox 5"/>
          <p:cNvSpPr txBox="1"/>
          <p:nvPr/>
        </p:nvSpPr>
        <p:spPr>
          <a:xfrm>
            <a:off x="3784600" y="5431472"/>
            <a:ext cx="5359400" cy="1200329"/>
          </a:xfrm>
          <a:prstGeom prst="rect">
            <a:avLst/>
          </a:prstGeom>
          <a:noFill/>
        </p:spPr>
        <p:txBody>
          <a:bodyPr wrap="square" rtlCol="0">
            <a:spAutoFit/>
          </a:bodyPr>
          <a:lstStyle/>
          <a:p>
            <a:r>
              <a:rPr lang="en-US" dirty="0" smtClean="0"/>
              <a:t>Rudman </a:t>
            </a:r>
            <a:r>
              <a:rPr lang="en-US" dirty="0"/>
              <a:t>D, </a:t>
            </a:r>
            <a:r>
              <a:rPr lang="en-US" dirty="0" err="1"/>
              <a:t>Kutner</a:t>
            </a:r>
            <a:r>
              <a:rPr lang="en-US" dirty="0"/>
              <a:t> MH, Rogers CM, </a:t>
            </a:r>
            <a:r>
              <a:rPr lang="en-US" dirty="0" err="1"/>
              <a:t>Lubin</a:t>
            </a:r>
            <a:r>
              <a:rPr lang="en-US" dirty="0"/>
              <a:t> MF, Fleming G a., et al. (1981) Impaired growth hormone secretion in the adult population. Relation to age and adiposity. J </a:t>
            </a:r>
            <a:r>
              <a:rPr lang="en-US" dirty="0" err="1"/>
              <a:t>Clin</a:t>
            </a:r>
            <a:r>
              <a:rPr lang="en-US" dirty="0"/>
              <a:t> Invest 67: 1361–1369. doi:10.1172/JCI110164.</a:t>
            </a:r>
          </a:p>
        </p:txBody>
      </p:sp>
      <p:pic>
        <p:nvPicPr>
          <p:cNvPr id="7" name="Picture 6"/>
          <p:cNvPicPr>
            <a:picLocks noChangeAspect="1"/>
          </p:cNvPicPr>
          <p:nvPr/>
        </p:nvPicPr>
        <p:blipFill>
          <a:blip r:embed="rId3"/>
          <a:stretch>
            <a:fillRect/>
          </a:stretch>
        </p:blipFill>
        <p:spPr>
          <a:xfrm>
            <a:off x="268642" y="1417638"/>
            <a:ext cx="4196904" cy="3206750"/>
          </a:xfrm>
          <a:prstGeom prst="rect">
            <a:avLst/>
          </a:prstGeom>
        </p:spPr>
      </p:pic>
    </p:spTree>
    <p:extLst>
      <p:ext uri="{BB962C8B-B14F-4D97-AF65-F5344CB8AC3E}">
        <p14:creationId xmlns:p14="http://schemas.microsoft.com/office/powerpoint/2010/main" val="1744777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Diurnal Rhythms of GH Release</a:t>
            </a:r>
            <a:endParaRPr lang="en-US" dirty="0"/>
          </a:p>
        </p:txBody>
      </p:sp>
      <p:pic>
        <p:nvPicPr>
          <p:cNvPr id="4" name="Picture 3"/>
          <p:cNvPicPr>
            <a:picLocks noChangeAspect="1"/>
          </p:cNvPicPr>
          <p:nvPr/>
        </p:nvPicPr>
        <p:blipFill rotWithShape="1">
          <a:blip r:embed="rId3"/>
          <a:srcRect t="31095"/>
          <a:stretch/>
        </p:blipFill>
        <p:spPr>
          <a:xfrm>
            <a:off x="1066800" y="1417638"/>
            <a:ext cx="7073900" cy="4926466"/>
          </a:xfrm>
          <a:prstGeom prst="rect">
            <a:avLst/>
          </a:prstGeom>
        </p:spPr>
      </p:pic>
    </p:spTree>
    <p:extLst>
      <p:ext uri="{BB962C8B-B14F-4D97-AF65-F5344CB8AC3E}">
        <p14:creationId xmlns:p14="http://schemas.microsoft.com/office/powerpoint/2010/main" val="342160831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2500" cy="1143000"/>
          </a:xfrm>
        </p:spPr>
        <p:txBody>
          <a:bodyPr>
            <a:normAutofit fontScale="90000"/>
          </a:bodyPr>
          <a:lstStyle/>
          <a:p>
            <a:r>
              <a:rPr lang="en-US" dirty="0" smtClean="0"/>
              <a:t>Growth Hormone Causes IGF-1 Release</a:t>
            </a:r>
            <a:endParaRPr lang="en-US" dirty="0"/>
          </a:p>
        </p:txBody>
      </p:sp>
      <p:pic>
        <p:nvPicPr>
          <p:cNvPr id="4" name="Picture 3"/>
          <p:cNvPicPr>
            <a:picLocks noChangeAspect="1"/>
          </p:cNvPicPr>
          <p:nvPr/>
        </p:nvPicPr>
        <p:blipFill>
          <a:blip r:embed="rId2"/>
          <a:stretch>
            <a:fillRect/>
          </a:stretch>
        </p:blipFill>
        <p:spPr>
          <a:xfrm>
            <a:off x="918254" y="1587500"/>
            <a:ext cx="7158945" cy="5083969"/>
          </a:xfrm>
          <a:prstGeom prst="rect">
            <a:avLst/>
          </a:prstGeom>
        </p:spPr>
      </p:pic>
    </p:spTree>
    <p:extLst>
      <p:ext uri="{BB962C8B-B14F-4D97-AF65-F5344CB8AC3E}">
        <p14:creationId xmlns:p14="http://schemas.microsoft.com/office/powerpoint/2010/main" val="38256944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Hormone Receptor</a:t>
            </a:r>
            <a:endParaRPr lang="en-US" dirty="0"/>
          </a:p>
        </p:txBody>
      </p:sp>
      <p:pic>
        <p:nvPicPr>
          <p:cNvPr id="4" name="Picture 3"/>
          <p:cNvPicPr>
            <a:picLocks noChangeAspect="1"/>
          </p:cNvPicPr>
          <p:nvPr/>
        </p:nvPicPr>
        <p:blipFill>
          <a:blip r:embed="rId2"/>
          <a:stretch>
            <a:fillRect/>
          </a:stretch>
        </p:blipFill>
        <p:spPr>
          <a:xfrm>
            <a:off x="1270000" y="1417638"/>
            <a:ext cx="6698923" cy="5097462"/>
          </a:xfrm>
          <a:prstGeom prst="rect">
            <a:avLst/>
          </a:prstGeom>
        </p:spPr>
      </p:pic>
    </p:spTree>
    <p:extLst>
      <p:ext uri="{BB962C8B-B14F-4D97-AF65-F5344CB8AC3E}">
        <p14:creationId xmlns:p14="http://schemas.microsoft.com/office/powerpoint/2010/main" val="315727856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IGF-1 Summary</a:t>
            </a:r>
            <a:endParaRPr lang="en-US" dirty="0"/>
          </a:p>
        </p:txBody>
      </p:sp>
      <p:graphicFrame>
        <p:nvGraphicFramePr>
          <p:cNvPr id="4" name="Content Placeholder 4"/>
          <p:cNvGraphicFramePr>
            <a:graphicFrameLocks/>
          </p:cNvGraphicFramePr>
          <p:nvPr>
            <p:extLst>
              <p:ext uri="{D42A27DB-BD31-4B8C-83A1-F6EECF244321}">
                <p14:modId xmlns:p14="http://schemas.microsoft.com/office/powerpoint/2010/main" val="3367634366"/>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 is it?</a:t>
                      </a:r>
                      <a:endParaRPr lang="en-US" b="1" dirty="0"/>
                    </a:p>
                  </a:txBody>
                  <a:tcPr/>
                </a:tc>
                <a:tc>
                  <a:txBody>
                    <a:bodyPr/>
                    <a:lstStyle/>
                    <a:p>
                      <a:r>
                        <a:rPr lang="en-US" b="0" dirty="0" smtClean="0"/>
                        <a:t>Protein </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Liver</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GH Signaling</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IGF1R</a:t>
                      </a:r>
                      <a:r>
                        <a:rPr lang="en-US" baseline="0" dirty="0" smtClean="0"/>
                        <a:t> </a:t>
                      </a:r>
                      <a:endParaRPr lang="en-US" dirty="0"/>
                    </a:p>
                  </a:txBody>
                  <a:tcPr/>
                </a:tc>
                <a:tc>
                  <a:txBody>
                    <a:bodyPr/>
                    <a:lstStyle/>
                    <a:p>
                      <a:r>
                        <a:rPr lang="en-US" dirty="0" smtClean="0"/>
                        <a:t>Receptor Tyrosine Kinase</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Liver</a:t>
                      </a:r>
                      <a:endParaRPr lang="en-US" dirty="0"/>
                    </a:p>
                  </a:txBody>
                  <a:tcPr/>
                </a:tc>
                <a:tc>
                  <a:txBody>
                    <a:bodyPr/>
                    <a:lstStyle/>
                    <a:p>
                      <a:r>
                        <a:rPr lang="en-US" dirty="0" smtClean="0"/>
                        <a:t>IGF-1</a:t>
                      </a:r>
                      <a:r>
                        <a:rPr lang="en-US" baseline="0" dirty="0" smtClean="0"/>
                        <a:t> Release</a:t>
                      </a:r>
                      <a:endParaRPr lang="en-US" dirty="0"/>
                    </a:p>
                  </a:txBody>
                  <a:tcPr/>
                </a:tc>
              </a:tr>
              <a:tr h="370840">
                <a:tc>
                  <a:txBody>
                    <a:bodyPr/>
                    <a:lstStyle/>
                    <a:p>
                      <a:endParaRPr lang="en-US" b="1" dirty="0"/>
                    </a:p>
                  </a:txBody>
                  <a:tcPr/>
                </a:tc>
                <a:tc>
                  <a:txBody>
                    <a:bodyPr/>
                    <a:lstStyle/>
                    <a:p>
                      <a:r>
                        <a:rPr lang="en-US" dirty="0" smtClean="0"/>
                        <a:t>Bones</a:t>
                      </a:r>
                      <a:endParaRPr lang="en-US" dirty="0"/>
                    </a:p>
                  </a:txBody>
                  <a:tcPr/>
                </a:tc>
                <a:tc>
                  <a:txBody>
                    <a:bodyPr/>
                    <a:lstStyle/>
                    <a:p>
                      <a:r>
                        <a:rPr lang="en-US" dirty="0" smtClean="0"/>
                        <a:t>Chondrocyte</a:t>
                      </a:r>
                      <a:r>
                        <a:rPr lang="en-US" baseline="0" dirty="0" smtClean="0"/>
                        <a:t> replication</a:t>
                      </a:r>
                      <a:endParaRPr lang="en-US" dirty="0"/>
                    </a:p>
                  </a:txBody>
                  <a:tcPr/>
                </a:tc>
              </a:tr>
              <a:tr h="370840">
                <a:tc>
                  <a:txBody>
                    <a:bodyPr/>
                    <a:lstStyle/>
                    <a:p>
                      <a:endParaRPr lang="en-US" b="1" dirty="0"/>
                    </a:p>
                  </a:txBody>
                  <a:tcPr/>
                </a:tc>
                <a:tc>
                  <a:txBody>
                    <a:bodyPr/>
                    <a:lstStyle/>
                    <a:p>
                      <a:r>
                        <a:rPr lang="en-US" dirty="0" smtClean="0"/>
                        <a:t>Muscle</a:t>
                      </a:r>
                      <a:endParaRPr lang="en-US" dirty="0"/>
                    </a:p>
                  </a:txBody>
                  <a:tcPr/>
                </a:tc>
                <a:tc>
                  <a:txBody>
                    <a:bodyPr/>
                    <a:lstStyle/>
                    <a:p>
                      <a:r>
                        <a:rPr lang="en-US" dirty="0" smtClean="0"/>
                        <a:t>Protein Synthesis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Receptor desensitization,</a:t>
                      </a:r>
                    </a:p>
                    <a:p>
                      <a:r>
                        <a:rPr lang="en-US" dirty="0" smtClean="0"/>
                        <a:t>Less</a:t>
                      </a:r>
                      <a:r>
                        <a:rPr lang="en-US" baseline="0" dirty="0" smtClean="0"/>
                        <a:t> GH production,</a:t>
                      </a:r>
                    </a:p>
                    <a:p>
                      <a:r>
                        <a:rPr lang="en-US" baseline="0" dirty="0" smtClean="0"/>
                        <a:t>IGF-1 degradation</a:t>
                      </a:r>
                      <a:endParaRPr lang="en-US" dirty="0" smtClean="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65918322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Bone Growth</a:t>
            </a:r>
            <a:endParaRPr lang="en-US" dirty="0"/>
          </a:p>
        </p:txBody>
      </p:sp>
      <p:pic>
        <p:nvPicPr>
          <p:cNvPr id="4" name="Picture 3"/>
          <p:cNvPicPr>
            <a:picLocks noChangeAspect="1"/>
          </p:cNvPicPr>
          <p:nvPr/>
        </p:nvPicPr>
        <p:blipFill>
          <a:blip r:embed="rId2"/>
          <a:stretch>
            <a:fillRect/>
          </a:stretch>
        </p:blipFill>
        <p:spPr>
          <a:xfrm>
            <a:off x="787400" y="1163638"/>
            <a:ext cx="3606072" cy="5549900"/>
          </a:xfrm>
          <a:prstGeom prst="rect">
            <a:avLst/>
          </a:prstGeom>
        </p:spPr>
      </p:pic>
      <p:pic>
        <p:nvPicPr>
          <p:cNvPr id="5" name="Picture 4"/>
          <p:cNvPicPr>
            <a:picLocks noChangeAspect="1"/>
          </p:cNvPicPr>
          <p:nvPr/>
        </p:nvPicPr>
        <p:blipFill>
          <a:blip r:embed="rId3"/>
          <a:stretch>
            <a:fillRect/>
          </a:stretch>
        </p:blipFill>
        <p:spPr>
          <a:xfrm>
            <a:off x="4094014" y="2171700"/>
            <a:ext cx="4834085" cy="3644900"/>
          </a:xfrm>
          <a:prstGeom prst="rect">
            <a:avLst/>
          </a:prstGeom>
        </p:spPr>
      </p:pic>
    </p:spTree>
    <p:extLst>
      <p:ext uri="{BB962C8B-B14F-4D97-AF65-F5344CB8AC3E}">
        <p14:creationId xmlns:p14="http://schemas.microsoft.com/office/powerpoint/2010/main" val="158457345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Regulation of Muscle Growth</a:t>
            </a:r>
            <a:endParaRPr lang="en-US" dirty="0"/>
          </a:p>
        </p:txBody>
      </p:sp>
      <p:pic>
        <p:nvPicPr>
          <p:cNvPr id="4" name="Picture 3"/>
          <p:cNvPicPr>
            <a:picLocks noChangeAspect="1"/>
          </p:cNvPicPr>
          <p:nvPr/>
        </p:nvPicPr>
        <p:blipFill>
          <a:blip r:embed="rId2"/>
          <a:stretch>
            <a:fillRect/>
          </a:stretch>
        </p:blipFill>
        <p:spPr>
          <a:xfrm>
            <a:off x="1397000" y="1587500"/>
            <a:ext cx="6350000" cy="4660900"/>
          </a:xfrm>
          <a:prstGeom prst="rect">
            <a:avLst/>
          </a:prstGeom>
        </p:spPr>
      </p:pic>
    </p:spTree>
    <p:extLst>
      <p:ext uri="{BB962C8B-B14F-4D97-AF65-F5344CB8AC3E}">
        <p14:creationId xmlns:p14="http://schemas.microsoft.com/office/powerpoint/2010/main" val="198800998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GH/IGF1 on Metabolism</a:t>
            </a:r>
            <a:endParaRPr lang="en-US" dirty="0"/>
          </a:p>
        </p:txBody>
      </p:sp>
      <p:pic>
        <p:nvPicPr>
          <p:cNvPr id="4" name="Picture 3"/>
          <p:cNvPicPr>
            <a:picLocks noChangeAspect="1"/>
          </p:cNvPicPr>
          <p:nvPr/>
        </p:nvPicPr>
        <p:blipFill>
          <a:blip r:embed="rId3"/>
          <a:stretch>
            <a:fillRect/>
          </a:stretch>
        </p:blipFill>
        <p:spPr>
          <a:xfrm>
            <a:off x="2108200" y="1513312"/>
            <a:ext cx="5664200" cy="5103388"/>
          </a:xfrm>
          <a:prstGeom prst="rect">
            <a:avLst/>
          </a:prstGeom>
        </p:spPr>
      </p:pic>
    </p:spTree>
    <p:extLst>
      <p:ext uri="{BB962C8B-B14F-4D97-AF65-F5344CB8AC3E}">
        <p14:creationId xmlns:p14="http://schemas.microsoft.com/office/powerpoint/2010/main" val="423800092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Can you recapitulate all the effects of GH by Providing IGF-1</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2" name="TPChart" descr="355C5CF5589E41B39E373E7E3FBFE1DAChart20150325171354174.png"/>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
        <p:nvSpPr>
          <p:cNvPr id="6" name="TPResponseCounter"/>
          <p:cNvSpPr/>
          <p:nvPr>
            <p:custDataLst>
              <p:tags r:id="rId5"/>
            </p:custDataLst>
          </p:nvPr>
        </p:nvSpPr>
        <p:spPr>
          <a:xfrm>
            <a:off x="127000" y="5715000"/>
            <a:ext cx="2159000" cy="101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smtClean="0">
                <a:solidFill>
                  <a:srgbClr val="000000"/>
                </a:solidFill>
              </a:rPr>
              <a:t>Response Counter</a:t>
            </a:r>
            <a:endParaRPr lang="en-US" sz="2400">
              <a:solidFill>
                <a:srgbClr val="000000"/>
              </a:solidFill>
            </a:endParaRPr>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Feedback of GH</a:t>
            </a:r>
            <a:endParaRPr lang="en-US" dirty="0"/>
          </a:p>
        </p:txBody>
      </p:sp>
      <p:pic>
        <p:nvPicPr>
          <p:cNvPr id="4" name="Picture 3"/>
          <p:cNvPicPr>
            <a:picLocks noChangeAspect="1"/>
          </p:cNvPicPr>
          <p:nvPr/>
        </p:nvPicPr>
        <p:blipFill>
          <a:blip r:embed="rId2"/>
          <a:stretch>
            <a:fillRect/>
          </a:stretch>
        </p:blipFill>
        <p:spPr>
          <a:xfrm>
            <a:off x="1626946" y="2044700"/>
            <a:ext cx="6158154" cy="4111752"/>
          </a:xfrm>
          <a:prstGeom prst="rect">
            <a:avLst/>
          </a:prstGeom>
        </p:spPr>
      </p:pic>
    </p:spTree>
    <p:extLst>
      <p:ext uri="{BB962C8B-B14F-4D97-AF65-F5344CB8AC3E}">
        <p14:creationId xmlns:p14="http://schemas.microsoft.com/office/powerpoint/2010/main" val="16864541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Steroid Hormones Released From Adrenal Medulla</a:t>
            </a:r>
            <a:endParaRPr lang="en-US" dirty="0"/>
          </a:p>
        </p:txBody>
      </p:sp>
      <p:pic>
        <p:nvPicPr>
          <p:cNvPr id="4" name="Picture 3"/>
          <p:cNvPicPr>
            <a:picLocks noChangeAspect="1"/>
          </p:cNvPicPr>
          <p:nvPr/>
        </p:nvPicPr>
        <p:blipFill>
          <a:blip r:embed="rId2"/>
          <a:stretch>
            <a:fillRect/>
          </a:stretch>
        </p:blipFill>
        <p:spPr>
          <a:xfrm>
            <a:off x="0" y="2035589"/>
            <a:ext cx="9144000" cy="4461418"/>
          </a:xfrm>
          <a:prstGeom prst="rect">
            <a:avLst/>
          </a:prstGeom>
        </p:spPr>
      </p:pic>
    </p:spTree>
    <p:extLst>
      <p:ext uri="{BB962C8B-B14F-4D97-AF65-F5344CB8AC3E}">
        <p14:creationId xmlns:p14="http://schemas.microsoft.com/office/powerpoint/2010/main" val="2397289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Hormones Influencing GH</a:t>
            </a:r>
            <a:endParaRPr lang="en-US" dirty="0"/>
          </a:p>
        </p:txBody>
      </p:sp>
      <p:pic>
        <p:nvPicPr>
          <p:cNvPr id="4" name="Picture 3"/>
          <p:cNvPicPr>
            <a:picLocks noChangeAspect="1"/>
          </p:cNvPicPr>
          <p:nvPr/>
        </p:nvPicPr>
        <p:blipFill>
          <a:blip r:embed="rId2"/>
          <a:stretch>
            <a:fillRect/>
          </a:stretch>
        </p:blipFill>
        <p:spPr>
          <a:xfrm>
            <a:off x="2068392" y="1417638"/>
            <a:ext cx="5526208" cy="4995862"/>
          </a:xfrm>
          <a:prstGeom prst="rect">
            <a:avLst/>
          </a:prstGeom>
        </p:spPr>
      </p:pic>
    </p:spTree>
    <p:extLst>
      <p:ext uri="{BB962C8B-B14F-4D97-AF65-F5344CB8AC3E}">
        <p14:creationId xmlns:p14="http://schemas.microsoft.com/office/powerpoint/2010/main" val="51839640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T3, Cortisol and GH Synthesis</a:t>
            </a:r>
            <a:endParaRPr lang="en-US" dirty="0"/>
          </a:p>
        </p:txBody>
      </p:sp>
      <p:pic>
        <p:nvPicPr>
          <p:cNvPr id="4" name="Picture 3"/>
          <p:cNvPicPr>
            <a:picLocks noChangeAspect="1"/>
          </p:cNvPicPr>
          <p:nvPr/>
        </p:nvPicPr>
        <p:blipFill>
          <a:blip r:embed="rId2"/>
          <a:stretch>
            <a:fillRect/>
          </a:stretch>
        </p:blipFill>
        <p:spPr>
          <a:xfrm>
            <a:off x="2336800" y="1181100"/>
            <a:ext cx="4470400" cy="4483100"/>
          </a:xfrm>
          <a:prstGeom prst="rect">
            <a:avLst/>
          </a:prstGeom>
        </p:spPr>
      </p:pic>
      <p:sp>
        <p:nvSpPr>
          <p:cNvPr id="5" name="TextBox 4"/>
          <p:cNvSpPr txBox="1"/>
          <p:nvPr/>
        </p:nvSpPr>
        <p:spPr>
          <a:xfrm>
            <a:off x="3581400" y="6211669"/>
            <a:ext cx="5562600" cy="646331"/>
          </a:xfrm>
          <a:prstGeom prst="rect">
            <a:avLst/>
          </a:prstGeom>
          <a:noFill/>
        </p:spPr>
        <p:txBody>
          <a:bodyPr wrap="square" rtlCol="0">
            <a:spAutoFit/>
          </a:bodyPr>
          <a:lstStyle/>
          <a:p>
            <a:r>
              <a:rPr lang="en-US" dirty="0" smtClean="0"/>
              <a:t> </a:t>
            </a:r>
            <a:r>
              <a:rPr lang="en-US" dirty="0" err="1"/>
              <a:t>Yaffes</a:t>
            </a:r>
            <a:r>
              <a:rPr lang="en-US" dirty="0"/>
              <a:t> BM, Samuels HH (1984) Hormonal Regulation of the Growth Hormone Gene. J </a:t>
            </a:r>
            <a:r>
              <a:rPr lang="en-US" dirty="0" err="1"/>
              <a:t>Biol</a:t>
            </a:r>
            <a:r>
              <a:rPr lang="en-US" dirty="0"/>
              <a:t> </a:t>
            </a:r>
            <a:r>
              <a:rPr lang="en-US" dirty="0" err="1"/>
              <a:t>Chem</a:t>
            </a:r>
            <a:r>
              <a:rPr lang="en-US" dirty="0"/>
              <a:t> 259: 6284–6291.</a:t>
            </a:r>
          </a:p>
        </p:txBody>
      </p:sp>
    </p:spTree>
    <p:extLst>
      <p:ext uri="{BB962C8B-B14F-4D97-AF65-F5344CB8AC3E}">
        <p14:creationId xmlns:p14="http://schemas.microsoft.com/office/powerpoint/2010/main" val="6329886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Acromegaly</a:t>
            </a:r>
            <a:endParaRPr lang="en-US" dirty="0"/>
          </a:p>
        </p:txBody>
      </p:sp>
      <p:sp>
        <p:nvSpPr>
          <p:cNvPr id="4" name="Content Placeholder 3"/>
          <p:cNvSpPr>
            <a:spLocks noGrp="1"/>
          </p:cNvSpPr>
          <p:nvPr>
            <p:ph idx="1"/>
          </p:nvPr>
        </p:nvSpPr>
        <p:spPr>
          <a:xfrm>
            <a:off x="457200" y="1600200"/>
            <a:ext cx="8826500" cy="4525963"/>
          </a:xfrm>
        </p:spPr>
        <p:txBody>
          <a:bodyPr/>
          <a:lstStyle/>
          <a:p>
            <a:r>
              <a:rPr lang="en-US" dirty="0" smtClean="0"/>
              <a:t>Pituitary tumor of the </a:t>
            </a:r>
            <a:r>
              <a:rPr lang="en-US" dirty="0" err="1" smtClean="0"/>
              <a:t>somatotropes</a:t>
            </a:r>
            <a:endParaRPr lang="en-US" dirty="0" smtClean="0"/>
          </a:p>
          <a:p>
            <a:r>
              <a:rPr lang="en-US" dirty="0" smtClean="0"/>
              <a:t>Overproduction of GH</a:t>
            </a:r>
          </a:p>
          <a:p>
            <a:r>
              <a:rPr lang="en-US" dirty="0" smtClean="0"/>
              <a:t>Clinical presentation</a:t>
            </a:r>
          </a:p>
          <a:p>
            <a:pPr lvl="1"/>
            <a:r>
              <a:rPr lang="en-US" dirty="0" smtClean="0"/>
              <a:t>Bone growth</a:t>
            </a:r>
          </a:p>
          <a:p>
            <a:pPr lvl="1"/>
            <a:r>
              <a:rPr lang="en-US" dirty="0" smtClean="0"/>
              <a:t>Protruding brow and jaw, spacing of teeth</a:t>
            </a:r>
          </a:p>
          <a:p>
            <a:pPr lvl="1"/>
            <a:r>
              <a:rPr lang="en-US" dirty="0" smtClean="0"/>
              <a:t>Low body fat increased muscle</a:t>
            </a:r>
          </a:p>
          <a:p>
            <a:pPr lvl="1"/>
            <a:r>
              <a:rPr lang="en-US" dirty="0" smtClean="0"/>
              <a:t>Insulin resistant/diabetic</a:t>
            </a:r>
          </a:p>
          <a:p>
            <a:pPr lvl="1"/>
            <a:endParaRPr lang="en-US" dirty="0"/>
          </a:p>
        </p:txBody>
      </p:sp>
      <p:pic>
        <p:nvPicPr>
          <p:cNvPr id="5" name="Picture 4"/>
          <p:cNvPicPr>
            <a:picLocks noChangeAspect="1"/>
          </p:cNvPicPr>
          <p:nvPr/>
        </p:nvPicPr>
        <p:blipFill>
          <a:blip r:embed="rId2"/>
          <a:stretch>
            <a:fillRect/>
          </a:stretch>
        </p:blipFill>
        <p:spPr>
          <a:xfrm>
            <a:off x="5346700" y="5188770"/>
            <a:ext cx="3797300" cy="1669230"/>
          </a:xfrm>
          <a:prstGeom prst="rect">
            <a:avLst/>
          </a:prstGeom>
        </p:spPr>
      </p:pic>
    </p:spTree>
    <p:extLst>
      <p:ext uri="{BB962C8B-B14F-4D97-AF65-F5344CB8AC3E}">
        <p14:creationId xmlns:p14="http://schemas.microsoft.com/office/powerpoint/2010/main" val="2203401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linds(horizontal)">
                                      <p:cBhvr>
                                        <p:cTn id="26" dur="500"/>
                                        <p:tgtEl>
                                          <p:spTgt spid="4">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horizontal)">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Dwarfism/Growth Hormone Deficiency</a:t>
            </a:r>
            <a:endParaRPr lang="en-US" dirty="0"/>
          </a:p>
        </p:txBody>
      </p:sp>
      <p:sp>
        <p:nvSpPr>
          <p:cNvPr id="3" name="Content Placeholder 2"/>
          <p:cNvSpPr>
            <a:spLocks noGrp="1"/>
          </p:cNvSpPr>
          <p:nvPr>
            <p:ph idx="1"/>
          </p:nvPr>
        </p:nvSpPr>
        <p:spPr/>
        <p:txBody>
          <a:bodyPr>
            <a:normAutofit lnSpcReduction="10000"/>
          </a:bodyPr>
          <a:lstStyle/>
          <a:p>
            <a:r>
              <a:rPr lang="en-US" dirty="0" smtClean="0"/>
              <a:t>Congenital or immune destruction of </a:t>
            </a:r>
            <a:r>
              <a:rPr lang="en-US" dirty="0" err="1" smtClean="0"/>
              <a:t>somatotropes</a:t>
            </a:r>
            <a:endParaRPr lang="en-US" dirty="0" smtClean="0"/>
          </a:p>
          <a:p>
            <a:r>
              <a:rPr lang="en-US" dirty="0" smtClean="0"/>
              <a:t>Can be GH deficiency or GH resistance</a:t>
            </a:r>
          </a:p>
          <a:p>
            <a:r>
              <a:rPr lang="en-US" dirty="0" smtClean="0"/>
              <a:t>Can be s</a:t>
            </a:r>
            <a:r>
              <a:rPr lang="en-US" dirty="0" smtClean="0"/>
              <a:t>econdary </a:t>
            </a:r>
            <a:r>
              <a:rPr lang="en-US" dirty="0" smtClean="0"/>
              <a:t>to hypothyroidism</a:t>
            </a:r>
          </a:p>
          <a:p>
            <a:r>
              <a:rPr lang="en-US" dirty="0" smtClean="0"/>
              <a:t>Clinical features</a:t>
            </a:r>
          </a:p>
          <a:p>
            <a:pPr lvl="1"/>
            <a:r>
              <a:rPr lang="en-US" dirty="0" smtClean="0"/>
              <a:t>Reduced height</a:t>
            </a:r>
          </a:p>
          <a:p>
            <a:pPr lvl="1"/>
            <a:r>
              <a:rPr lang="en-US" dirty="0" smtClean="0"/>
              <a:t>Reduced muscle mass</a:t>
            </a:r>
          </a:p>
          <a:p>
            <a:pPr lvl="1"/>
            <a:r>
              <a:rPr lang="en-US" dirty="0" smtClean="0"/>
              <a:t>Elevations in fat mass</a:t>
            </a:r>
          </a:p>
          <a:p>
            <a:pPr lvl="1"/>
            <a:r>
              <a:rPr lang="en-US" dirty="0" smtClean="0"/>
              <a:t>Resistance to diabetes</a:t>
            </a:r>
          </a:p>
          <a:p>
            <a:endParaRPr lang="en-US" dirty="0"/>
          </a:p>
        </p:txBody>
      </p:sp>
    </p:spTree>
    <p:extLst>
      <p:ext uri="{BB962C8B-B14F-4D97-AF65-F5344CB8AC3E}">
        <p14:creationId xmlns:p14="http://schemas.microsoft.com/office/powerpoint/2010/main" val="239630642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List </a:t>
            </a:r>
            <a:r>
              <a:rPr lang="en-US" dirty="0"/>
              <a:t>the hormones important for growth at key times in a person's life.</a:t>
            </a:r>
          </a:p>
          <a:p>
            <a:r>
              <a:rPr lang="en-US" dirty="0" smtClean="0"/>
              <a:t>Describe </a:t>
            </a:r>
            <a:r>
              <a:rPr lang="en-US" dirty="0"/>
              <a:t>the functions of human growth hormone on growth (bones and soft tissues), and on metabolism, and the regulation of its secretion.  Explain what '</a:t>
            </a:r>
            <a:r>
              <a:rPr lang="en-US" dirty="0" err="1"/>
              <a:t>rhGH</a:t>
            </a:r>
            <a:r>
              <a:rPr lang="en-US" dirty="0"/>
              <a:t>' means.</a:t>
            </a:r>
          </a:p>
          <a:p>
            <a:r>
              <a:rPr lang="en-US" dirty="0" smtClean="0"/>
              <a:t>State </a:t>
            </a:r>
            <a:r>
              <a:rPr lang="en-US" dirty="0"/>
              <a:t>the "dual effector hypothesis" for GH actions, and the relative roles of GH and IGF-1 in growth control. </a:t>
            </a:r>
          </a:p>
          <a:p>
            <a:r>
              <a:rPr lang="en-US" dirty="0" smtClean="0"/>
              <a:t>Describe </a:t>
            </a:r>
            <a:r>
              <a:rPr lang="en-US" dirty="0"/>
              <a:t>the interactions among all the key growth-regulating hormones at key times of a person's life: in utero, </a:t>
            </a:r>
            <a:r>
              <a:rPr lang="en-US" dirty="0" err="1"/>
              <a:t>neonatally</a:t>
            </a:r>
            <a:r>
              <a:rPr lang="en-US" dirty="0"/>
              <a:t>, childhood, puberty, adulthood, and senescence.</a:t>
            </a:r>
          </a:p>
          <a:p>
            <a:r>
              <a:rPr lang="en-US" dirty="0" smtClean="0"/>
              <a:t>Describe </a:t>
            </a:r>
            <a:r>
              <a:rPr lang="en-US" dirty="0"/>
              <a:t>the daily regulation of GH levels and the physiological relevance of these cycles.</a:t>
            </a:r>
          </a:p>
        </p:txBody>
      </p:sp>
    </p:spTree>
    <p:extLst>
      <p:ext uri="{BB962C8B-B14F-4D97-AF65-F5344CB8AC3E}">
        <p14:creationId xmlns:p14="http://schemas.microsoft.com/office/powerpoint/2010/main" val="25242853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Steroid Hormone Synthesis</a:t>
            </a:r>
            <a:endParaRPr lang="en-US" dirty="0"/>
          </a:p>
        </p:txBody>
      </p:sp>
      <p:pic>
        <p:nvPicPr>
          <p:cNvPr id="4" name="Picture 3"/>
          <p:cNvPicPr>
            <a:picLocks noChangeAspect="1"/>
          </p:cNvPicPr>
          <p:nvPr/>
        </p:nvPicPr>
        <p:blipFill>
          <a:blip r:embed="rId2"/>
          <a:stretch>
            <a:fillRect/>
          </a:stretch>
        </p:blipFill>
        <p:spPr>
          <a:xfrm>
            <a:off x="0" y="1417638"/>
            <a:ext cx="9144000" cy="4553133"/>
          </a:xfrm>
          <a:prstGeom prst="rect">
            <a:avLst/>
          </a:prstGeom>
        </p:spPr>
      </p:pic>
    </p:spTree>
    <p:extLst>
      <p:ext uri="{BB962C8B-B14F-4D97-AF65-F5344CB8AC3E}">
        <p14:creationId xmlns:p14="http://schemas.microsoft.com/office/powerpoint/2010/main" val="328545527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11.xml><?xml version="1.0" encoding="utf-8"?>
<p:tagLst xmlns:a="http://schemas.openxmlformats.org/drawingml/2006/main" xmlns:r="http://schemas.openxmlformats.org/officeDocument/2006/relationships" xmlns:p="http://schemas.openxmlformats.org/presentationml/2006/main">
  <p:tag name="SLIDEGUID" val="07AA551F2E4845A583E08F2099AE87B2"/>
  <p:tag name="AUTOOPENPOLL" val="False"/>
  <p:tag name="TYPE" val="MultiChoiceSlide"/>
  <p:tag name="TPSLIDEBULLETSTYLE" val="2"/>
  <p:tag name="TPQUESTIONXML" val="&lt;?xml version=&quot;1.0&quot; encoding=&quot;UTF-8&quot; standalone=&quot;yes&quot;?&gt;&lt;questionlist&gt;&lt;properties&gt;&lt;guid&gt;21C734A2EA5E4C7EB6189FF365ADFB92&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7AA551F2E4845A583E08F2099AE87B2&lt;/guid&gt;&lt;repollguid&gt;A168E97F5CEB429BB6A21DBEED4F4325&lt;/repollguid&gt;&lt;sourceid&gt;2AF218C6BE974034951CB8E779BB028A&lt;/sourceid&gt;&lt;questiontext&gt;Which hormone should mediate longer lasting stress responses?&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4560FBEAC5A46F5ADC7E7BE88566390&lt;/guid&gt;&lt;answertext&gt;Epinephrine because it functions quickly&lt;/answertext&gt;&lt;valuetype&gt;0&lt;/valuetype&gt;&lt;/answer&gt;&lt;answer&gt;&lt;guid&gt;F167BB07A64B4EAEBD2309174ECF70FD&lt;/guid&gt;&lt;answertext&gt;Epinephrine because it functions slowly&lt;/answertext&gt;&lt;valuetype&gt;0&lt;/valuetype&gt;&lt;/answer&gt;&lt;answer&gt;&lt;guid&gt;4CDC75322CED4B0794FA3135D4DF9597&lt;/guid&gt;&lt;answertext&gt;Cortisol because it functions quickly&lt;/answertext&gt;&lt;valuetype&gt;0&lt;/valuetype&gt;&lt;/answer&gt;&lt;answer&gt;&lt;guid&gt;DB000D10308745ADB0B9DB13C6978A98&lt;/guid&gt;&lt;answertext&gt;Cortisol because it functions slowly&lt;/answertext&gt;&lt;valuetype&gt;0&lt;/valuetype&gt;&lt;/answer&gt;&lt;/answers&gt;&lt;/multichoice&gt;&lt;/questions&gt;&lt;/questionlist&gt;"/>
  <p:tag name="LIVECHARTING" val="False"/>
  <p:tag name="CHARTTYPE" val="0"/>
  <p:tag name="CHARTDEFINEDCOLORS" val="3,6,10,45,32,50,13,4,9,55,1"/>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1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4.xml><?xml version="1.0" encoding="utf-8"?>
<p:tagLst xmlns:a="http://schemas.openxmlformats.org/drawingml/2006/main" xmlns:r="http://schemas.openxmlformats.org/officeDocument/2006/relationships" xmlns:p="http://schemas.openxmlformats.org/presentationml/2006/main">
  <p:tag name="SLIDEGUID" val="91479666DEB94D88B6513162154B920B"/>
  <p:tag name="AUTOOPENPOLL" val="False"/>
  <p:tag name="TYPE" val="MultiChoiceSlide"/>
  <p:tag name="TPSLIDEBULLETSTYLE" val="2"/>
  <p:tag name="TPQUESTIONXML" val="&lt;?xml version=&quot;1.0&quot; encoding=&quot;UTF-8&quot; standalone=&quot;yes&quot;?&gt;&lt;questionlist&gt;&lt;properties&gt;&lt;guid&gt;B3B604DBCE6245A2A01B3EFC8D066FB9&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1479666DEB94D88B6513162154B920B&lt;/guid&gt;&lt;repollguid&gt;B4158F62B25A40B7B3DAD63388EE6ECF&lt;/repollguid&gt;&lt;sourceid&gt;DF83B607909A4574859C10AC80F9092A&lt;/sourceid&gt;&lt;questiontext&gt;CRH is released from the hypothalamus to the anterior pituitary, so therefo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1ADD8815BA742C49001A8AE5F088F0D&lt;/guid&gt;&lt;answertext&gt;Is trafficked via the hypophysial portal system&lt;/answertext&gt;&lt;valuetype&gt;0&lt;/valuetype&gt;&lt;/answer&gt;&lt;answer&gt;&lt;guid&gt;88BD241A6CA349C7BCAE6F775C367DC2&lt;/guid&gt;&lt;answertext&gt;Is Directly secreted via neurons which pass through the infundibulum&lt;/answertext&gt;&lt;valuetype&gt;0&lt;/valuetype&gt;&lt;/answer&gt;&lt;answer&gt;&lt;guid&gt;D678562FD9424FC6AC531FF1469FE993&lt;/guid&gt;&lt;answertext&gt;Binds a JAK/STAT receptor&lt;/answertext&gt;&lt;valuetype&gt;0&lt;/valuetype&gt;&lt;/answer&gt;&lt;answer&gt;&lt;guid&gt;D1FF8522D1FE45329FF251BC57E56514&lt;/guid&gt;&lt;answertext&gt;All of the above&lt;/answertext&gt;&lt;valuetype&gt;0&lt;/valuetype&gt;&lt;/answer&gt;&lt;/answers&gt;&lt;/multichoice&gt;&lt;/questions&gt;&lt;/questionlist&gt;"/>
  <p:tag name="LIVECHARTING" val="False"/>
  <p:tag name="CHARTTYPE" val="0"/>
  <p:tag name="CHARTDEFINEDCOLORS" val="3,6,10,45,32,50,13,4,9,55,1"/>
</p:tagLst>
</file>

<file path=ppt/tags/tag15.xml><?xml version="1.0" encoding="utf-8"?>
<p:tagLst xmlns:a="http://schemas.openxmlformats.org/drawingml/2006/main" xmlns:r="http://schemas.openxmlformats.org/officeDocument/2006/relationships" xmlns:p="http://schemas.openxmlformats.org/presentationml/2006/main">
  <p:tag name="ZEROBASED" val="False"/>
</p:tagLst>
</file>

<file path=ppt/tags/tag1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7.xml><?xml version="1.0" encoding="utf-8"?>
<p:tagLst xmlns:a="http://schemas.openxmlformats.org/drawingml/2006/main" xmlns:r="http://schemas.openxmlformats.org/officeDocument/2006/relationships" xmlns:p="http://schemas.openxmlformats.org/presentationml/2006/main">
  <p:tag name="SLIDEGUID" val="605917CDD8C94B44845D4A41BE4A31A5"/>
  <p:tag name="AUTOOPENPOLL" val="False"/>
  <p:tag name="TYPE" val="MultiChoiceSlide"/>
  <p:tag name="TPSLIDEBULLETSTYLE" val="2"/>
  <p:tag name="TPQUESTIONXML" val="&lt;?xml version=&quot;1.0&quot; encoding=&quot;UTF-8&quot; standalone=&quot;yes&quot;?&gt;&lt;questionlist&gt;&lt;properties&gt;&lt;guid&gt;F29B826AEDCE4BD89C8CCC88A95487BC&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05917CDD8C94B44845D4A41BE4A31A5&lt;/guid&gt;&lt;repollguid&gt;D79C7B7D04BA4EA4ACEAD3D53738FB47&lt;/repollguid&gt;&lt;sourceid&gt;7F26B55FA2CE431BBC933E2CBA2D8E1D&lt;/sourceid&gt;&lt;questiontext&gt;Chronically elevated glucocorticoid signaling would caus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8B719C0CC6C643BE929C25366A03C2E5&lt;/guid&gt;&lt;answertext&gt;Hypoglycemia&lt;/answertext&gt;&lt;valuetype&gt;-1&lt;/valuetype&gt;&lt;/answer&gt;&lt;answer&gt;&lt;guid&gt;435A1C176EB74A14B94DE416D8F6149E&lt;/guid&gt;&lt;answertext&gt;Hyperglycemia&lt;/answertext&gt;&lt;valuetype&gt;1&lt;/valuetype&gt;&lt;/answer&gt;&lt;answer&gt;&lt;guid&gt;51BFC4DCEFD44397B5C696976F224968&lt;/guid&gt;&lt;answertext&gt;Muscle growth&lt;/answertext&gt;&lt;valuetype&gt;-1&lt;/valuetype&gt;&lt;/answer&gt;&lt;answer&gt;&lt;guid&gt;3566C13AC5054D7294BC6AC6C3BF6A08&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88C9F880AD5D4D04A89CCDE963601B11"/>
  <p:tag name="AUTOOPENPOLL" val="False"/>
  <p:tag name="TYPE" val="MultiChoiceSlide"/>
  <p:tag name="TPSLIDEBULLETSTYLE" val="2"/>
  <p:tag name="TPQUESTIONXML" val="&lt;?xml version=&quot;1.0&quot; encoding=&quot;UTF-8&quot; standalone=&quot;yes&quot;?&gt;&lt;questionlist&gt;&lt;properties&gt;&lt;guid&gt;3B50D03637FF489293D67C7179FFF826&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8C9F880AD5D4D04A89CCDE963601B11&lt;/guid&gt;&lt;repollguid&gt;B7421875F5184796B1BD08C5BB8D9F36&lt;/repollguid&gt;&lt;sourceid&gt;EA2A17BBBF874D4688AE758D8A717111&lt;/sourceid&gt;&lt;questiontext&gt;Direct Aldosterone Effects on Cells Ar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9A92E9028C7A4168919004548E111480&lt;/guid&gt;&lt;answertext&gt;Mediated by a GPCR&lt;/answertext&gt;&lt;valuetype&gt;0&lt;/valuetype&gt;&lt;/answer&gt;&lt;answer&gt;&lt;guid&gt;8D88DC65F9634A03A2FC60E97E48A467&lt;/guid&gt;&lt;answertext&gt;Rapid because of the post-translational modification of enzymes&lt;/answertext&gt;&lt;valuetype&gt;0&lt;/valuetype&gt;&lt;/answer&gt;&lt;answer&gt;&lt;guid&gt;DDC1C2BE15B74262B1E16B70ED991E78&lt;/guid&gt;&lt;answertext&gt;Dependent on new mRNA synthesis&lt;/answertext&gt;&lt;valuetype&gt;0&lt;/valuetype&gt;&lt;/answer&gt;&lt;answer&gt;&lt;guid&gt;A6DCFBE035CB4D65B7453A8E4B770A57&lt;/guid&gt;&lt;answertext&gt;All of the above&lt;/answertext&gt;&lt;valuetype&gt;0&lt;/valuetype&gt;&lt;/answer&gt;&lt;/answers&gt;&lt;/multichoice&gt;&lt;/questions&gt;&lt;/questionlist&gt;"/>
  <p:tag name="LIVECHARTING"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YPE" val="0"/>
</p:tagLst>
</file>

<file path=ppt/tags/tag22.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3.xml><?xml version="1.0" encoding="utf-8"?>
<p:tagLst xmlns:a="http://schemas.openxmlformats.org/drawingml/2006/main" xmlns:r="http://schemas.openxmlformats.org/officeDocument/2006/relationships" xmlns:p="http://schemas.openxmlformats.org/presentationml/2006/main">
  <p:tag name="SLIDEGUID" val="2DA0C61F675040CFB241AA26FD05097E"/>
  <p:tag name="AUTOOPENPOLL" val="False"/>
  <p:tag name="TYPE" val="MultiChoiceSlide"/>
  <p:tag name="TPSLIDEBULLETSTYLE" val="2"/>
  <p:tag name="TPQUESTIONXML" val="&lt;?xml version=&quot;1.0&quot; encoding=&quot;UTF-8&quot; standalone=&quot;yes&quot;?&gt;&lt;questionlist&gt;&lt;properties&gt;&lt;guid&gt;B28C4A0D6354406CA5BF0FD42E31D953&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DA0C61F675040CFB241AA26FD05097E&lt;/guid&gt;&lt;repollguid&gt;24076FE3DCE04E3190E9BBA0899556E9&lt;/repollguid&gt;&lt;sourceid&gt;3EF3223FFFDE4D25929B9A70FE4F4987&lt;/sourceid&gt;&lt;questiontext&gt;A Patient with a type of  CAH that can not make Cortisol Would be Expected to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6EC27D1F77F645DC94F72E43911CA87C&lt;/guid&gt;&lt;answertext&gt;Reduced CRH Levels&lt;/answertext&gt;&lt;valuetype&gt;-1&lt;/valuetype&gt;&lt;/answer&gt;&lt;answer&gt;&lt;guid&gt;B3804F51E9E848598466CEB64F1CA7AC&lt;/guid&gt;&lt;answertext&gt;Enlarged Adrenals&lt;/answertext&gt;&lt;valuetype&gt;-1&lt;/valuetype&gt;&lt;/answer&gt;&lt;answer&gt;&lt;guid&gt;5DB704676506403EA27467AB67DF54EA&lt;/guid&gt;&lt;answertext&gt;Risk of Addisonian Crisis&lt;/answertext&gt;&lt;valuetype&gt;-1&lt;/valuetype&gt;&lt;/answer&gt;&lt;answer&gt;&lt;guid&gt;E2CCE802F2DE4A49A8BBC60A9A187DE6&lt;/guid&gt;&lt;answertext&gt;B + C&lt;/answertext&gt;&lt;valuetype&gt;1&lt;/valuetype&gt;&lt;/answer&gt;&lt;answer&gt;&lt;guid&gt;F7BF9593758D4DD6BA5D0B813B6B0ECD&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24.xml><?xml version="1.0" encoding="utf-8"?>
<p:tagLst xmlns:a="http://schemas.openxmlformats.org/drawingml/2006/main" xmlns:r="http://schemas.openxmlformats.org/officeDocument/2006/relationships" xmlns:p="http://schemas.openxmlformats.org/presentationml/2006/main">
  <p:tag name="ZEROBASED" val="False"/>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7.xml><?xml version="1.0" encoding="utf-8"?>
<p:tagLst xmlns:a="http://schemas.openxmlformats.org/drawingml/2006/main" xmlns:r="http://schemas.openxmlformats.org/officeDocument/2006/relationships" xmlns:p="http://schemas.openxmlformats.org/presentationml/2006/main">
  <p:tag name="TYPE" val="0"/>
</p:tagLst>
</file>

<file path=ppt/tags/tag28.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FDC20842ABF44EFB903CFD4890FBC565"/>
  <p:tag name="AUTOOPENPOLL" val="False"/>
  <p:tag name="TYPE" val="MultiChoiceSlide"/>
  <p:tag name="TPSLIDEBULLETSTYLE" val="2"/>
  <p:tag name="TPQUESTIONXML" val="&lt;?xml version=&quot;1.0&quot; encoding=&quot;UTF-8&quot; standalone=&quot;yes&quot;?&gt;&lt;questionlist&gt;&lt;properties&gt;&lt;guid&gt;E6B1C15F6B5C4A6BB007185DB4F405B8&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DC20842ABF44EFB903CFD4890FBC565&lt;/guid&gt;&lt;repollguid&gt;165D8E2F04504F0E8FC01551A986FDE3&lt;/repollguid&gt;&lt;sourceid&gt;533B1C3AA64A48218EAEADE46FC68FE2&lt;/sourceid&gt;&lt;questiontext&gt;Cushing’s Syndrome (ACTH overproducing tumors) have&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30A1969688464C7DAA9A6BD9FE423E9A&lt;/guid&gt;&lt;answertext&gt;Elevated CRH&lt;/answertext&gt;&lt;valuetype&gt;-1&lt;/valuetype&gt;&lt;/answer&gt;&lt;answer&gt;&lt;guid&gt;80177930C36C483295980C8DB9C79F4D&lt;/guid&gt;&lt;answertext&gt;Lowered CRH&lt;/answertext&gt;&lt;valuetype&gt;1&lt;/valuetype&gt;&lt;/answer&gt;&lt;answer&gt;&lt;guid&gt;9D60E89A4D98413D86CECD6753469B2D&lt;/guid&gt;&lt;answertext&gt;Lowered Cortisol&lt;/answertext&gt;&lt;valuetype&gt;-1&lt;/valuetype&gt;&lt;/answer&gt;&lt;answer&gt;&lt;guid&gt;D5413695D7D74DE8BEEB41065DD7706C&lt;/guid&gt;&lt;answertext&gt;Lowered Aldosterone&lt;/answertext&gt;&lt;valuetype&gt;-1&lt;/valuetype&gt;&lt;/answer&gt;&lt;/answers&gt;&lt;/multichoice&gt;&lt;/questions&gt;&lt;/questionlist&gt;"/>
  <p:tag name="LIVECHARTING"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ZEROBASED" val="False"/>
</p:tagLst>
</file>

<file path=ppt/tags/tag3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TYPE" val="0"/>
</p:tagLst>
</file>

<file path=ppt/tags/tag34.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35.xml><?xml version="1.0" encoding="utf-8"?>
<p:tagLst xmlns:a="http://schemas.openxmlformats.org/drawingml/2006/main" xmlns:r="http://schemas.openxmlformats.org/officeDocument/2006/relationships" xmlns:p="http://schemas.openxmlformats.org/presentationml/2006/main">
  <p:tag name="SLIDEGUID" val="6AADDA6CF82C4D7A8930715187041E92"/>
  <p:tag name="AUTOOPENPOLL" val="False"/>
  <p:tag name="TYPE" val="MultiChoiceSlide"/>
  <p:tag name="TPSLIDEBULLETSTYLE" val="2"/>
  <p:tag name="TPQUESTIONXML" val="&lt;?xml version=&quot;1.0&quot; encoding=&quot;UTF-8&quot; standalone=&quot;yes&quot;?&gt;&lt;questionlist&gt;&lt;properties&gt;&lt;guid&gt;B760A2BDF37340F0BAA0DAA25C2AFDE7&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6AADDA6CF82C4D7A8930715187041E92&lt;/guid&gt;&lt;repollguid&gt;CADAC37774B64DFB8040A78C56780A30&lt;/repollguid&gt;&lt;sourceid&gt;5A7F24F0A0724B80888208BF56A7EBB7&lt;/sourceid&gt;&lt;questiontext&gt;What would a beta blocker affec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CD86836B104E41759FD31CB2D51D896F&lt;/guid&gt;&lt;answertext&gt;Cortisol induction of gluconeogenesis&lt;/answertext&gt;&lt;valuetype&gt;-1&lt;/valuetype&gt;&lt;/answer&gt;&lt;answer&gt;&lt;guid&gt;8F06AF3611C44001AEEB0AC5A06E27B7&lt;/guid&gt;&lt;answertext&gt;Stress-induced reduction of heart rate&lt;/answertext&gt;&lt;valuetype&gt;-1&lt;/valuetype&gt;&lt;/answer&gt;&lt;answer&gt;&lt;guid&gt;31F1080128634228953423C3F47FBDF6&lt;/guid&gt;&lt;answertext&gt;Vasodilation of GI smooth muscle&lt;/answertext&gt;&lt;valuetype&gt;-1&lt;/valuetype&gt;&lt;/answer&gt;&lt;answer&gt;&lt;guid&gt;4FCC902A129D4274A286C9CD94F9DFD5&lt;/guid&gt;&lt;answertext&gt;Stress-induced lipolysis&lt;/answertext&gt;&lt;valuetype&gt;1&lt;/valuetype&gt;&lt;/answer&gt;&lt;/answers&gt;&lt;/multichoice&gt;&lt;/questions&gt;&lt;/questionlist&gt;"/>
  <p:tag name="LIVECHARTING" val="False"/>
  <p:tag name="CHARTTYPE" val="0"/>
  <p:tag name="CHARTDEFINEDCOLORS" val="3,6,10,45,32,50,13,4,9,55,1"/>
</p:tagLst>
</file>

<file path=ppt/tags/tag36.xml><?xml version="1.0" encoding="utf-8"?>
<p:tagLst xmlns:a="http://schemas.openxmlformats.org/drawingml/2006/main" xmlns:r="http://schemas.openxmlformats.org/officeDocument/2006/relationships" xmlns:p="http://schemas.openxmlformats.org/presentationml/2006/main">
  <p:tag name="ZEROBASED" val="False"/>
</p:tagLst>
</file>

<file path=ppt/tags/tag3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9.xml><?xml version="1.0" encoding="utf-8"?>
<p:tagLst xmlns:a="http://schemas.openxmlformats.org/drawingml/2006/main" xmlns:r="http://schemas.openxmlformats.org/officeDocument/2006/relationships" xmlns:p="http://schemas.openxmlformats.org/presentationml/2006/main">
  <p:tag name="TYPE" val="0"/>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1.xml><?xml version="1.0" encoding="utf-8"?>
<p:tagLst xmlns:a="http://schemas.openxmlformats.org/drawingml/2006/main" xmlns:r="http://schemas.openxmlformats.org/officeDocument/2006/relationships" xmlns:p="http://schemas.openxmlformats.org/presentationml/2006/main">
  <p:tag name="SLIDEGUID" val="020BACD05A8A42F684417205CF7D9AAC"/>
  <p:tag name="AUTOOPENPOLL" val="False"/>
  <p:tag name="TYPE" val="MultiChoiceSlide"/>
  <p:tag name="TPSLIDEBULLETSTYLE" val="2"/>
  <p:tag name="TPQUESTIONXML" val="&lt;?xml version=&quot;1.0&quot; encoding=&quot;UTF-8&quot; standalone=&quot;yes&quot;?&gt;&lt;questionlist&gt;&lt;properties&gt;&lt;guid&gt;280883019DE449F78D07376471AE6933&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20BACD05A8A42F684417205CF7D9AAC&lt;/guid&gt;&lt;repollguid&gt;D27B382EF9A64F3CBA7FC5DEA3891ED6&lt;/repollguid&gt;&lt;sourceid&gt;F8E75EBD5DD346C7A1FCDFDB4C729326&lt;/sourceid&gt;&lt;questiontext&gt;b-AR agonists would be good weight loss drugs except…&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461AB6AC234746A58A73446F42D81155&lt;/guid&gt;&lt;answertext&gt;They would induce lipid breakdown&lt;/answertext&gt;&lt;valuetype&gt;-1&lt;/valuetype&gt;&lt;/answer&gt;&lt;answer&gt;&lt;guid&gt;8C60902F33954CAFAC8B20BC92C85E7F&lt;/guid&gt;&lt;answertext&gt;They would cause tachycardia&lt;/answertext&gt;&lt;valuetype&gt;1&lt;/valuetype&gt;&lt;/answer&gt;&lt;answer&gt;&lt;guid&gt;4D42A61947FE443BA3C9A9F416B5440A&lt;/guid&gt;&lt;answertext&gt;They would cause GI vasodilation&lt;/answertext&gt;&lt;valuetype&gt;-1&lt;/valuetype&gt;&lt;/answer&gt;&lt;answer&gt;&lt;guid&gt;6896C7D6F013483AA4C32DECB5A76CE4&lt;/guid&gt;&lt;answertext&gt;They would prevent gluconeogenesis in the liver&lt;/answertext&gt;&lt;valuetype&gt;-1&lt;/valuetype&gt;&lt;/answer&gt;&lt;/answers&gt;&lt;/multichoice&gt;&lt;/questions&gt;&lt;/questionlist&gt;"/>
  <p:tag name="LIVECHARTING" val="False"/>
  <p:tag name="CHARTTYPE" val="0"/>
  <p:tag name="CHARTDEFINEDCOLORS" val="3,6,10,45,32,50,13,4,9,55,1"/>
</p:tagLst>
</file>

<file path=ppt/tags/tag42.xml><?xml version="1.0" encoding="utf-8"?>
<p:tagLst xmlns:a="http://schemas.openxmlformats.org/drawingml/2006/main" xmlns:r="http://schemas.openxmlformats.org/officeDocument/2006/relationships" xmlns:p="http://schemas.openxmlformats.org/presentationml/2006/main">
  <p:tag name="ZEROBASED" val="False"/>
</p:tagLst>
</file>

<file path=ppt/tags/tag4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5.xml><?xml version="1.0" encoding="utf-8"?>
<p:tagLst xmlns:a="http://schemas.openxmlformats.org/drawingml/2006/main" xmlns:r="http://schemas.openxmlformats.org/officeDocument/2006/relationships" xmlns:p="http://schemas.openxmlformats.org/presentationml/2006/main">
  <p:tag name="TYPE" val="0"/>
</p:tagLst>
</file>

<file path=ppt/tags/tag46.xml><?xml version="1.0" encoding="utf-8"?>
<p:tagLst xmlns:a="http://schemas.openxmlformats.org/drawingml/2006/main" xmlns:r="http://schemas.openxmlformats.org/officeDocument/2006/relationships" xmlns:p="http://schemas.openxmlformats.org/presentationml/2006/main">
  <p:tag name="TPCOUNTDOWNSECONDS" val="30"/>
  <p:tag name="TYPE" val="0"/>
</p:tagLst>
</file>

<file path=ppt/tags/tag47.xml><?xml version="1.0" encoding="utf-8"?>
<p:tagLst xmlns:a="http://schemas.openxmlformats.org/drawingml/2006/main" xmlns:r="http://schemas.openxmlformats.org/officeDocument/2006/relationships" xmlns:p="http://schemas.openxmlformats.org/presentationml/2006/main">
  <p:tag name="SLIDEGUID" val="355C5CF5589E41B39E373E7E3FBFE1DA"/>
  <p:tag name="AUTOOPENPOLL" val="False"/>
  <p:tag name="TYPE" val="TrueFalse"/>
  <p:tag name="TPSLIDEBULLETSTYLE" val="2"/>
  <p:tag name="CHARTTYPE" val="0"/>
  <p:tag name="TPQUESTIONXML" val="&lt;?xml version=&quot;1.0&quot; encoding=&quot;UTF-8&quot; standalone=&quot;yes&quot;?&gt;&lt;questionlist&gt;&lt;properties&gt;&lt;guid&gt;4FF740A8C58545DBAF0BED57D40B8EFE&lt;/guid&gt;&lt;date&gt;3/25/2015 05:14:19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55C5CF5589E41B39E373E7E3FBFE1DA&lt;/guid&gt;&lt;repollguid&gt;7338996356D244EFBD954F1D8B81EA19&lt;/repollguid&gt;&lt;sourceid&gt;511F279B9D804716BE2FA64EB1C57FD5&lt;/sourceid&gt;&lt;questiontext&gt;Enter question tex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B628DE82078D47CD8B21C7B1FC161254&lt;/guid&gt;&lt;answertext&gt;True&lt;/answertext&gt;&lt;valuetype&gt;0&lt;/valuetype&gt;&lt;/answer&gt;&lt;answer&gt;&lt;guid&gt;212482CCD7B44A52B0167178EB943C88&lt;/guid&gt;&lt;answertext&gt;False&lt;/answertext&gt;&lt;valuetype&gt;0&lt;/valuetype&gt;&lt;/answer&gt;&lt;/answers&gt;&lt;/multichoice&gt;&lt;/questions&gt;&lt;/questionlist&gt;"/>
  <p:tag name="LIVECHARTING" val="False"/>
</p:tagLst>
</file>

<file path=ppt/tags/tag48.xml><?xml version="1.0" encoding="utf-8"?>
<p:tagLst xmlns:a="http://schemas.openxmlformats.org/drawingml/2006/main" xmlns:r="http://schemas.openxmlformats.org/officeDocument/2006/relationships" xmlns:p="http://schemas.openxmlformats.org/presentationml/2006/main">
  <p:tag name="ZEROBASED" val="False"/>
</p:tagLst>
</file>

<file path=ppt/tags/tag4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SLIDEGUID" val="0642D1D709284365897CA11A7EE136E1"/>
  <p:tag name="AUTOOPENPOLL" val="False"/>
  <p:tag name="TYPE" val="MultiChoiceSlide"/>
  <p:tag name="TPSLIDEBULLETSTYLE" val="2"/>
  <p:tag name="TPQUESTIONXML" val="&lt;?xml version=&quot;1.0&quot; encoding=&quot;UTF-8&quot; standalone=&quot;yes&quot;?&gt;&lt;questionlist&gt;&lt;properties&gt;&lt;guid&gt;31DBCEB6375944EF910656C50E4DD84C&lt;/guid&gt;&lt;date&gt;3/25/2015 04:58:05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642D1D709284365897CA11A7EE136E1&lt;/guid&gt;&lt;repollguid&gt;28F179CAE4684E458B1A80C32342F9C5&lt;/repollguid&gt;&lt;sourceid&gt;2400184FEDF34A2398AA4A4FB5110FBC&lt;/sourceid&gt;&lt;questiontext&gt;Renin Secretion is Stopped By&lt;/questiontext&gt;&lt;showresults&gt;True&lt;/showresults&gt;&lt;responsegrid&gt;0&lt;/responsegrid&gt;&lt;countdowntimer&gt;True&lt;/countdowntimer&gt;&lt;countdowntime&gt;30&lt;/countdowntime&gt;&lt;correctvalue&gt;1&lt;/correctvalue&gt;&lt;incorrectvalue&gt;0&lt;/incorrectvalue&gt;&lt;responselimit&gt;1&lt;/responselimit&gt;&lt;bulletstyle&gt;2&lt;/bulletstyle&gt;&lt;correctanswerindicator&gt;True&lt;/correctanswerindicator&gt;&lt;answers&gt;&lt;answer&gt;&lt;guid&gt;D571D958A1FA4D47A470871A36860514&lt;/guid&gt;&lt;answertext&gt;Increased stretch of JG cells&lt;/answertext&gt;&lt;valuetype&gt;1&lt;/valuetype&gt;&lt;/answer&gt;&lt;answer&gt;&lt;guid&gt;51D4C34097E046E6BDA74D62E127008D&lt;/guid&gt;&lt;answertext&gt;Decreased blood volume&lt;/answertext&gt;&lt;valuetype&gt;-1&lt;/valuetype&gt;&lt;/answer&gt;&lt;answer&gt;&lt;guid&gt;0A56C7955BD64ED1823F45FE12B76F6A&lt;/guid&gt;&lt;answertext&gt;Reduced sympathetic tone&lt;/answertext&gt;&lt;valuetype&gt;-1&lt;/valuetype&gt;&lt;/answer&gt;&lt;answer&gt;&lt;guid&gt;7C243AA48E3840BB96048CD7F2CCA386&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5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1.xml><?xml version="1.0" encoding="utf-8"?>
<p:tagLst xmlns:a="http://schemas.openxmlformats.org/drawingml/2006/main" xmlns:r="http://schemas.openxmlformats.org/officeDocument/2006/relationships" xmlns:p="http://schemas.openxmlformats.org/presentationml/2006/main">
  <p:tag name="TYPE"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xml><?xml version="1.0" encoding="utf-8"?>
<p:tagLst xmlns:a="http://schemas.openxmlformats.org/drawingml/2006/main" xmlns:r="http://schemas.openxmlformats.org/officeDocument/2006/relationships" xmlns:p="http://schemas.openxmlformats.org/presentationml/2006/main">
  <p:tag name="TYPE"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1153</TotalTime>
  <Words>2619</Words>
  <Application>Microsoft Macintosh PowerPoint</Application>
  <PresentationFormat>On-screen Show (4:3)</PresentationFormat>
  <Paragraphs>456</Paragraphs>
  <Slides>84</Slides>
  <Notes>16</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Learning Objectives (Tuesday Part II)</vt:lpstr>
      <vt:lpstr>Discuss with Folks Nearby</vt:lpstr>
      <vt:lpstr>Quiz Question</vt:lpstr>
      <vt:lpstr>Adrenal Gland and Stress Hormones</vt:lpstr>
      <vt:lpstr>Learning Objectives</vt:lpstr>
      <vt:lpstr>Adrenal Gland Anatomy</vt:lpstr>
      <vt:lpstr>Steroid Hormone Biosynthesis</vt:lpstr>
      <vt:lpstr>Steroid Hormones Released From Adrenal Medulla</vt:lpstr>
      <vt:lpstr>Steroid Hormone Synthesis</vt:lpstr>
      <vt:lpstr>Steroid Hormone Synthesis Mechanisms</vt:lpstr>
      <vt:lpstr>Both Aldosterone and Cortisol Function Through Nuclear Hormone Signaling</vt:lpstr>
      <vt:lpstr>Aldosterone Regulates Mineral Balance</vt:lpstr>
      <vt:lpstr>Direct Aldosterone Effects on Cells Are…</vt:lpstr>
      <vt:lpstr>Aldosterone Summary</vt:lpstr>
      <vt:lpstr>Key Aldosterone Effectors</vt:lpstr>
      <vt:lpstr>Renin as a Volume/Pressure Sensor</vt:lpstr>
      <vt:lpstr>The Renin/Angiotensin System</vt:lpstr>
      <vt:lpstr>Renin Secretion is Stopped By</vt:lpstr>
      <vt:lpstr>Stress Responsive Hormones</vt:lpstr>
      <vt:lpstr>Two Types of Stress Response</vt:lpstr>
      <vt:lpstr>Which hormone should mediate longer lasting stress responses?</vt:lpstr>
      <vt:lpstr>CRH Release</vt:lpstr>
      <vt:lpstr>CRH is released from the hypothalamus to the anterior pituitary, so therefore…</vt:lpstr>
      <vt:lpstr>HPA Axis</vt:lpstr>
      <vt:lpstr>Corticotropin Releasing Hormone</vt:lpstr>
      <vt:lpstr>ACTH</vt:lpstr>
      <vt:lpstr>Cortisol Summary</vt:lpstr>
      <vt:lpstr>ACTH and other Hormones are Generated from POMC Transcripts</vt:lpstr>
      <vt:lpstr>Daily Rhythms of Cortisol Release</vt:lpstr>
      <vt:lpstr>Major Chronic Responses to Stress</vt:lpstr>
      <vt:lpstr>Brain Requires Glucose Supply</vt:lpstr>
      <vt:lpstr>Regulation of Gluconeogenesis</vt:lpstr>
      <vt:lpstr>Cortisol Maintains Blood Glucose Levels</vt:lpstr>
      <vt:lpstr>Three Mechanisms to Maintain Blood Glucose Levels</vt:lpstr>
      <vt:lpstr>Chronically elevated glucocorticoid signaling would cause</vt:lpstr>
      <vt:lpstr>Effects of Cortisol on Immune Function</vt:lpstr>
      <vt:lpstr>11b-HSD 2 and Local Concentrations of Glucocorticoids</vt:lpstr>
      <vt:lpstr>Adrenal Steroid Hormone Disfunction</vt:lpstr>
      <vt:lpstr>Common CAH Mutations</vt:lpstr>
      <vt:lpstr>Discuss</vt:lpstr>
      <vt:lpstr>A Patient with a type of  CAH that can not make Cortisol Would be Expected to have…</vt:lpstr>
      <vt:lpstr>Addison’s Disease</vt:lpstr>
      <vt:lpstr>Hyperpigmentation in Addison’s</vt:lpstr>
      <vt:lpstr>Tumors Affecting Adrenal Function</vt:lpstr>
      <vt:lpstr>Cushing’s Syndrome (ACTH overproducing tumors) have</vt:lpstr>
      <vt:lpstr>Night Time Workers</vt:lpstr>
      <vt:lpstr>Adrenaline Mediates Short-Term Stress Responses</vt:lpstr>
      <vt:lpstr>Epinephrine Summary</vt:lpstr>
      <vt:lpstr>Epinephrine and Norepinephrine</vt:lpstr>
      <vt:lpstr>Epinephrine vs Norepinephrine</vt:lpstr>
      <vt:lpstr>Adrenaline vs Cortisol Release</vt:lpstr>
      <vt:lpstr>Cardiovascular Roles of Epinephrine</vt:lpstr>
      <vt:lpstr>What would a beta blocker affect?</vt:lpstr>
      <vt:lpstr>Metabolic Roles of Epinephrine</vt:lpstr>
      <vt:lpstr>Epinephrine Binds B-AR/Gs in Skeletal Muscle/Liver and Fat Tissue</vt:lpstr>
      <vt:lpstr>Epinephrine Mediated Activation of Glycogenolysis</vt:lpstr>
      <vt:lpstr>Dual Effects of Epinephrine on Gluconeogenesis in the Liver</vt:lpstr>
      <vt:lpstr>Effects of Epinephrine on Lipid Breakdown</vt:lpstr>
      <vt:lpstr>b-AR agonists would be good weight loss drugs except…</vt:lpstr>
      <vt:lpstr>Short Term:Long Term Stress </vt:lpstr>
      <vt:lpstr>Pheochromocytoma</vt:lpstr>
      <vt:lpstr>Learning Objectives</vt:lpstr>
      <vt:lpstr>Endocrine Control of Growth</vt:lpstr>
      <vt:lpstr>Learning Objectives</vt:lpstr>
      <vt:lpstr>Human Organ Growth</vt:lpstr>
      <vt:lpstr>Hormones During Growth</vt:lpstr>
      <vt:lpstr>Growth Hormone Summary</vt:lpstr>
      <vt:lpstr>Regulation of GH Release</vt:lpstr>
      <vt:lpstr>GH Goes Down with Aging</vt:lpstr>
      <vt:lpstr>GH and Aging</vt:lpstr>
      <vt:lpstr>Diurnal Rhythms of GH Release</vt:lpstr>
      <vt:lpstr>Growth Hormone Causes IGF-1 Release</vt:lpstr>
      <vt:lpstr>Growth Hormone Receptor</vt:lpstr>
      <vt:lpstr>IGF-1 Summary</vt:lpstr>
      <vt:lpstr>Regulation of Bone Growth</vt:lpstr>
      <vt:lpstr>Regulation of Muscle Growth</vt:lpstr>
      <vt:lpstr>Effects of GH/IGF1 on Metabolism</vt:lpstr>
      <vt:lpstr>Can you recapitulate all the effects of GH by Providing IGF-1</vt:lpstr>
      <vt:lpstr>Negative Feedback of GH</vt:lpstr>
      <vt:lpstr>Other Hormones Influencing GH</vt:lpstr>
      <vt:lpstr>T3, Cortisol and GH Synthesis</vt:lpstr>
      <vt:lpstr>Acromegaly</vt:lpstr>
      <vt:lpstr>Dwarfism/Growth Hormone Deficiency</vt:lpstr>
      <vt:lpstr>Learning Objectives</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72</cp:revision>
  <dcterms:created xsi:type="dcterms:W3CDTF">2015-03-17T15:56:54Z</dcterms:created>
  <dcterms:modified xsi:type="dcterms:W3CDTF">2015-03-25T22:27:03Z</dcterms:modified>
</cp:coreProperties>
</file>